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3.jpg" ContentType="image/jpeg"/>
  <Override PartName="/ppt/media/image22.jpg" ContentType="image/jpeg"/>
  <Override PartName="/ppt/media/image27.jpg" ContentType="image/jpeg"/>
  <Override PartName="/ppt/media/image29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9" r:id="rId4"/>
    <p:sldId id="266" r:id="rId5"/>
    <p:sldId id="268" r:id="rId6"/>
    <p:sldId id="265" r:id="rId7"/>
    <p:sldId id="270" r:id="rId8"/>
    <p:sldId id="272" r:id="rId9"/>
    <p:sldId id="271" r:id="rId10"/>
    <p:sldId id="267" r:id="rId11"/>
    <p:sldId id="260" r:id="rId12"/>
  </p:sldIdLst>
  <p:sldSz cx="12192000" cy="6858000"/>
  <p:notesSz cx="12192000" cy="6858000"/>
  <p:embeddedFontLst>
    <p:embeddedFont>
      <p:font typeface="Arial" panose="020B0604020202020204" pitchFamily="34" charset="0"/>
      <p:regular r:id="rId13"/>
      <p:bold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  <p:embeddedFont>
      <p:font typeface="Times New Roman" panose="02020603050405020304" pitchFamily="18" charset="0"/>
      <p:regular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3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6" autoAdjust="0"/>
    <p:restoredTop sz="94660"/>
  </p:normalViewPr>
  <p:slideViewPr>
    <p:cSldViewPr>
      <p:cViewPr varScale="1">
        <p:scale>
          <a:sx n="81" d="100"/>
          <a:sy n="81" d="100"/>
        </p:scale>
        <p:origin x="75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715124" y="0"/>
            <a:ext cx="7477125" cy="6858000"/>
          </a:xfrm>
          <a:custGeom>
            <a:avLst/>
            <a:gdLst/>
            <a:ahLst/>
            <a:cxnLst/>
            <a:rect l="l" t="t" r="r" b="b"/>
            <a:pathLst>
              <a:path w="7477125" h="6858000">
                <a:moveTo>
                  <a:pt x="7476876" y="6857999"/>
                </a:moveTo>
                <a:lnTo>
                  <a:pt x="3343302" y="6857999"/>
                </a:lnTo>
                <a:lnTo>
                  <a:pt x="1841285" y="4210217"/>
                </a:lnTo>
                <a:lnTo>
                  <a:pt x="1817925" y="4167102"/>
                </a:lnTo>
                <a:lnTo>
                  <a:pt x="1797903" y="4122616"/>
                </a:lnTo>
                <a:lnTo>
                  <a:pt x="1781217" y="4076970"/>
                </a:lnTo>
                <a:lnTo>
                  <a:pt x="1767869" y="4030375"/>
                </a:lnTo>
                <a:lnTo>
                  <a:pt x="1757857" y="3983043"/>
                </a:lnTo>
                <a:lnTo>
                  <a:pt x="1751183" y="3935183"/>
                </a:lnTo>
                <a:lnTo>
                  <a:pt x="1747846" y="3887007"/>
                </a:lnTo>
                <a:lnTo>
                  <a:pt x="1747846" y="3838726"/>
                </a:lnTo>
                <a:lnTo>
                  <a:pt x="1751183" y="3790550"/>
                </a:lnTo>
                <a:lnTo>
                  <a:pt x="1757857" y="3742690"/>
                </a:lnTo>
                <a:lnTo>
                  <a:pt x="1767869" y="3695357"/>
                </a:lnTo>
                <a:lnTo>
                  <a:pt x="1781217" y="3648763"/>
                </a:lnTo>
                <a:lnTo>
                  <a:pt x="1797903" y="3603117"/>
                </a:lnTo>
                <a:lnTo>
                  <a:pt x="1817925" y="3558631"/>
                </a:lnTo>
                <a:lnTo>
                  <a:pt x="1841285" y="3515515"/>
                </a:lnTo>
                <a:lnTo>
                  <a:pt x="2617165" y="2147786"/>
                </a:lnTo>
                <a:lnTo>
                  <a:pt x="2615043" y="2146879"/>
                </a:lnTo>
                <a:lnTo>
                  <a:pt x="2555426" y="2099848"/>
                </a:lnTo>
                <a:lnTo>
                  <a:pt x="2530236" y="2070454"/>
                </a:lnTo>
                <a:lnTo>
                  <a:pt x="2508619" y="2037472"/>
                </a:lnTo>
                <a:lnTo>
                  <a:pt x="1699275" y="610748"/>
                </a:lnTo>
                <a:lnTo>
                  <a:pt x="1677376" y="564430"/>
                </a:lnTo>
                <a:lnTo>
                  <a:pt x="1664238" y="515345"/>
                </a:lnTo>
                <a:lnTo>
                  <a:pt x="1659858" y="464875"/>
                </a:lnTo>
                <a:lnTo>
                  <a:pt x="1664238" y="414406"/>
                </a:lnTo>
                <a:lnTo>
                  <a:pt x="1677376" y="365319"/>
                </a:lnTo>
                <a:lnTo>
                  <a:pt x="1699355" y="318858"/>
                </a:lnTo>
                <a:lnTo>
                  <a:pt x="1880236" y="0"/>
                </a:lnTo>
                <a:lnTo>
                  <a:pt x="2102123" y="0"/>
                </a:lnTo>
                <a:lnTo>
                  <a:pt x="1911772" y="335551"/>
                </a:lnTo>
                <a:lnTo>
                  <a:pt x="1892359" y="376615"/>
                </a:lnTo>
                <a:lnTo>
                  <a:pt x="1880711" y="420132"/>
                </a:lnTo>
                <a:lnTo>
                  <a:pt x="1876829" y="464875"/>
                </a:lnTo>
                <a:lnTo>
                  <a:pt x="1880711" y="509619"/>
                </a:lnTo>
                <a:lnTo>
                  <a:pt x="1892359" y="553135"/>
                </a:lnTo>
                <a:lnTo>
                  <a:pt x="1911772" y="594198"/>
                </a:lnTo>
                <a:lnTo>
                  <a:pt x="2629279" y="1859029"/>
                </a:lnTo>
                <a:lnTo>
                  <a:pt x="2670774" y="1914327"/>
                </a:lnTo>
                <a:lnTo>
                  <a:pt x="2723626" y="1956019"/>
                </a:lnTo>
                <a:lnTo>
                  <a:pt x="2734543" y="1960684"/>
                </a:lnTo>
                <a:lnTo>
                  <a:pt x="2632494" y="2140577"/>
                </a:lnTo>
                <a:lnTo>
                  <a:pt x="2677640" y="2159870"/>
                </a:lnTo>
                <a:lnTo>
                  <a:pt x="2715147" y="2167583"/>
                </a:lnTo>
                <a:lnTo>
                  <a:pt x="2754008" y="2170209"/>
                </a:lnTo>
                <a:lnTo>
                  <a:pt x="7476876" y="2170209"/>
                </a:lnTo>
                <a:lnTo>
                  <a:pt x="7476876" y="6857999"/>
                </a:lnTo>
                <a:close/>
              </a:path>
              <a:path w="7477125" h="6858000">
                <a:moveTo>
                  <a:pt x="4284161" y="1974810"/>
                </a:moveTo>
                <a:lnTo>
                  <a:pt x="2846044" y="1974810"/>
                </a:lnTo>
                <a:lnTo>
                  <a:pt x="2828688" y="1974224"/>
                </a:lnTo>
                <a:lnTo>
                  <a:pt x="2811591" y="1972482"/>
                </a:lnTo>
                <a:lnTo>
                  <a:pt x="2794795" y="1969613"/>
                </a:lnTo>
                <a:lnTo>
                  <a:pt x="2778341" y="1965644"/>
                </a:lnTo>
                <a:lnTo>
                  <a:pt x="2731776" y="1945745"/>
                </a:lnTo>
                <a:lnTo>
                  <a:pt x="3768458" y="118262"/>
                </a:lnTo>
                <a:lnTo>
                  <a:pt x="3793076" y="77967"/>
                </a:lnTo>
                <a:lnTo>
                  <a:pt x="3819931" y="39731"/>
                </a:lnTo>
                <a:lnTo>
                  <a:pt x="3853979" y="0"/>
                </a:lnTo>
                <a:lnTo>
                  <a:pt x="5043643" y="0"/>
                </a:lnTo>
                <a:lnTo>
                  <a:pt x="5225372" y="318999"/>
                </a:lnTo>
                <a:lnTo>
                  <a:pt x="5244718" y="359922"/>
                </a:lnTo>
                <a:lnTo>
                  <a:pt x="5256366" y="403438"/>
                </a:lnTo>
                <a:lnTo>
                  <a:pt x="5260248" y="448182"/>
                </a:lnTo>
                <a:lnTo>
                  <a:pt x="5256366" y="492924"/>
                </a:lnTo>
                <a:lnTo>
                  <a:pt x="5244718" y="536440"/>
                </a:lnTo>
                <a:lnTo>
                  <a:pt x="5225306" y="577502"/>
                </a:lnTo>
                <a:lnTo>
                  <a:pt x="4504694" y="1842336"/>
                </a:lnTo>
                <a:lnTo>
                  <a:pt x="4479514" y="1880624"/>
                </a:lnTo>
                <a:lnTo>
                  <a:pt x="4448209" y="1913130"/>
                </a:lnTo>
                <a:lnTo>
                  <a:pt x="4411899" y="1939326"/>
                </a:lnTo>
                <a:lnTo>
                  <a:pt x="4371707" y="1958689"/>
                </a:lnTo>
                <a:lnTo>
                  <a:pt x="4328754" y="1970693"/>
                </a:lnTo>
                <a:lnTo>
                  <a:pt x="4284161" y="1974810"/>
                </a:lnTo>
                <a:close/>
              </a:path>
              <a:path w="7477125" h="6858000">
                <a:moveTo>
                  <a:pt x="7476876" y="2170209"/>
                </a:moveTo>
                <a:lnTo>
                  <a:pt x="4376197" y="2170209"/>
                </a:lnTo>
                <a:lnTo>
                  <a:pt x="4426497" y="2165565"/>
                </a:lnTo>
                <a:lnTo>
                  <a:pt x="4474948" y="2152025"/>
                </a:lnTo>
                <a:lnTo>
                  <a:pt x="4520284" y="2130184"/>
                </a:lnTo>
                <a:lnTo>
                  <a:pt x="4561241" y="2100634"/>
                </a:lnTo>
                <a:lnTo>
                  <a:pt x="4596553" y="2063968"/>
                </a:lnTo>
                <a:lnTo>
                  <a:pt x="4624955" y="2020779"/>
                </a:lnTo>
                <a:lnTo>
                  <a:pt x="5437802" y="594054"/>
                </a:lnTo>
                <a:lnTo>
                  <a:pt x="5459700" y="547737"/>
                </a:lnTo>
                <a:lnTo>
                  <a:pt x="5472839" y="498651"/>
                </a:lnTo>
                <a:lnTo>
                  <a:pt x="5477218" y="448181"/>
                </a:lnTo>
                <a:lnTo>
                  <a:pt x="5472839" y="397712"/>
                </a:lnTo>
                <a:lnTo>
                  <a:pt x="5459700" y="348626"/>
                </a:lnTo>
                <a:lnTo>
                  <a:pt x="5437802" y="302306"/>
                </a:lnTo>
                <a:lnTo>
                  <a:pt x="5265569" y="0"/>
                </a:lnTo>
                <a:lnTo>
                  <a:pt x="7476876" y="0"/>
                </a:lnTo>
                <a:lnTo>
                  <a:pt x="7476876" y="2170209"/>
                </a:lnTo>
                <a:close/>
              </a:path>
              <a:path w="7477125" h="6858000">
                <a:moveTo>
                  <a:pt x="1576346" y="6326342"/>
                </a:moveTo>
                <a:lnTo>
                  <a:pt x="637331" y="6326342"/>
                </a:lnTo>
                <a:lnTo>
                  <a:pt x="593125" y="6320357"/>
                </a:lnTo>
                <a:lnTo>
                  <a:pt x="552912" y="6303173"/>
                </a:lnTo>
                <a:lnTo>
                  <a:pt x="518403" y="6275949"/>
                </a:lnTo>
                <a:lnTo>
                  <a:pt x="491308" y="6239843"/>
                </a:lnTo>
                <a:lnTo>
                  <a:pt x="22816" y="5413975"/>
                </a:lnTo>
                <a:lnTo>
                  <a:pt x="5704" y="5373107"/>
                </a:lnTo>
                <a:lnTo>
                  <a:pt x="0" y="5329535"/>
                </a:lnTo>
                <a:lnTo>
                  <a:pt x="5704" y="5285963"/>
                </a:lnTo>
                <a:lnTo>
                  <a:pt x="22816" y="5245094"/>
                </a:lnTo>
                <a:lnTo>
                  <a:pt x="491308" y="4419227"/>
                </a:lnTo>
                <a:lnTo>
                  <a:pt x="518403" y="4383121"/>
                </a:lnTo>
                <a:lnTo>
                  <a:pt x="552912" y="4355897"/>
                </a:lnTo>
                <a:lnTo>
                  <a:pt x="593125" y="4338713"/>
                </a:lnTo>
                <a:lnTo>
                  <a:pt x="637331" y="4332727"/>
                </a:lnTo>
                <a:lnTo>
                  <a:pt x="1576346" y="4332727"/>
                </a:lnTo>
                <a:lnTo>
                  <a:pt x="1619665" y="4338713"/>
                </a:lnTo>
                <a:lnTo>
                  <a:pt x="1659752" y="4355897"/>
                </a:lnTo>
                <a:lnTo>
                  <a:pt x="1694136" y="4383121"/>
                </a:lnTo>
                <a:lnTo>
                  <a:pt x="1720344" y="4419227"/>
                </a:lnTo>
                <a:lnTo>
                  <a:pt x="2190863" y="5245094"/>
                </a:lnTo>
                <a:lnTo>
                  <a:pt x="2207976" y="5285963"/>
                </a:lnTo>
                <a:lnTo>
                  <a:pt x="2213680" y="5329535"/>
                </a:lnTo>
                <a:lnTo>
                  <a:pt x="2207976" y="5373107"/>
                </a:lnTo>
                <a:lnTo>
                  <a:pt x="2190863" y="5413975"/>
                </a:lnTo>
                <a:lnTo>
                  <a:pt x="1720344" y="6239843"/>
                </a:lnTo>
                <a:lnTo>
                  <a:pt x="1694136" y="6275949"/>
                </a:lnTo>
                <a:lnTo>
                  <a:pt x="1659752" y="6303173"/>
                </a:lnTo>
                <a:lnTo>
                  <a:pt x="1619665" y="6320357"/>
                </a:lnTo>
                <a:lnTo>
                  <a:pt x="1576346" y="6326342"/>
                </a:lnTo>
                <a:close/>
              </a:path>
            </a:pathLst>
          </a:custGeom>
          <a:solidFill>
            <a:srgbClr val="7F7F7F">
              <a:alpha val="1372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43895" y="813081"/>
            <a:ext cx="671830" cy="595630"/>
          </a:xfrm>
          <a:custGeom>
            <a:avLst/>
            <a:gdLst/>
            <a:ahLst/>
            <a:cxnLst/>
            <a:rect l="l" t="t" r="r" b="b"/>
            <a:pathLst>
              <a:path w="671830" h="595630">
                <a:moveTo>
                  <a:pt x="191636" y="595379"/>
                </a:moveTo>
                <a:lnTo>
                  <a:pt x="150340" y="572149"/>
                </a:lnTo>
                <a:lnTo>
                  <a:pt x="66782" y="427405"/>
                </a:lnTo>
                <a:lnTo>
                  <a:pt x="23873" y="353076"/>
                </a:lnTo>
                <a:lnTo>
                  <a:pt x="8065" y="325692"/>
                </a:lnTo>
                <a:lnTo>
                  <a:pt x="5807" y="321780"/>
                </a:lnTo>
                <a:lnTo>
                  <a:pt x="1451" y="310380"/>
                </a:lnTo>
                <a:lnTo>
                  <a:pt x="0" y="297689"/>
                </a:lnTo>
                <a:lnTo>
                  <a:pt x="1451" y="284999"/>
                </a:lnTo>
                <a:lnTo>
                  <a:pt x="5807" y="273599"/>
                </a:lnTo>
                <a:lnTo>
                  <a:pt x="89365" y="128854"/>
                </a:lnTo>
                <a:lnTo>
                  <a:pt x="132274" y="54526"/>
                </a:lnTo>
                <a:lnTo>
                  <a:pt x="148082" y="27142"/>
                </a:lnTo>
                <a:lnTo>
                  <a:pt x="150340" y="23230"/>
                </a:lnTo>
                <a:lnTo>
                  <a:pt x="157519" y="14155"/>
                </a:lnTo>
                <a:lnTo>
                  <a:pt x="167762" y="6775"/>
                </a:lnTo>
                <a:lnTo>
                  <a:pt x="179618" y="1814"/>
                </a:lnTo>
                <a:lnTo>
                  <a:pt x="191636" y="0"/>
                </a:lnTo>
                <a:lnTo>
                  <a:pt x="358753" y="0"/>
                </a:lnTo>
                <a:lnTo>
                  <a:pt x="444570" y="0"/>
                </a:lnTo>
                <a:lnTo>
                  <a:pt x="476187" y="0"/>
                </a:lnTo>
                <a:lnTo>
                  <a:pt x="480703" y="0"/>
                </a:lnTo>
                <a:lnTo>
                  <a:pt x="492237" y="1814"/>
                </a:lnTo>
                <a:lnTo>
                  <a:pt x="605557" y="167974"/>
                </a:lnTo>
                <a:lnTo>
                  <a:pt x="648465" y="242303"/>
                </a:lnTo>
                <a:lnTo>
                  <a:pt x="664274" y="269687"/>
                </a:lnTo>
                <a:lnTo>
                  <a:pt x="666532" y="273599"/>
                </a:lnTo>
                <a:lnTo>
                  <a:pt x="670404" y="284999"/>
                </a:lnTo>
                <a:lnTo>
                  <a:pt x="671694" y="297689"/>
                </a:lnTo>
                <a:lnTo>
                  <a:pt x="670404" y="310380"/>
                </a:lnTo>
                <a:lnTo>
                  <a:pt x="666532" y="321780"/>
                </a:lnTo>
                <a:lnTo>
                  <a:pt x="582974" y="466525"/>
                </a:lnTo>
                <a:lnTo>
                  <a:pt x="540065" y="540853"/>
                </a:lnTo>
                <a:lnTo>
                  <a:pt x="524257" y="568237"/>
                </a:lnTo>
                <a:lnTo>
                  <a:pt x="521999" y="572149"/>
                </a:lnTo>
                <a:lnTo>
                  <a:pt x="514336" y="581224"/>
                </a:lnTo>
                <a:lnTo>
                  <a:pt x="503932" y="588604"/>
                </a:lnTo>
                <a:lnTo>
                  <a:pt x="492237" y="593565"/>
                </a:lnTo>
                <a:lnTo>
                  <a:pt x="480703" y="595379"/>
                </a:lnTo>
                <a:lnTo>
                  <a:pt x="191636" y="59537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97911" y="655063"/>
            <a:ext cx="1963350" cy="2737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715124" y="0"/>
            <a:ext cx="7477125" cy="6858000"/>
          </a:xfrm>
          <a:custGeom>
            <a:avLst/>
            <a:gdLst/>
            <a:ahLst/>
            <a:cxnLst/>
            <a:rect l="l" t="t" r="r" b="b"/>
            <a:pathLst>
              <a:path w="7477125" h="6858000">
                <a:moveTo>
                  <a:pt x="7476876" y="6857999"/>
                </a:moveTo>
                <a:lnTo>
                  <a:pt x="3343302" y="6857999"/>
                </a:lnTo>
                <a:lnTo>
                  <a:pt x="1841285" y="4210217"/>
                </a:lnTo>
                <a:lnTo>
                  <a:pt x="1817925" y="4167102"/>
                </a:lnTo>
                <a:lnTo>
                  <a:pt x="1797903" y="4122616"/>
                </a:lnTo>
                <a:lnTo>
                  <a:pt x="1781217" y="4076970"/>
                </a:lnTo>
                <a:lnTo>
                  <a:pt x="1767869" y="4030375"/>
                </a:lnTo>
                <a:lnTo>
                  <a:pt x="1757857" y="3983043"/>
                </a:lnTo>
                <a:lnTo>
                  <a:pt x="1751183" y="3935183"/>
                </a:lnTo>
                <a:lnTo>
                  <a:pt x="1747846" y="3887007"/>
                </a:lnTo>
                <a:lnTo>
                  <a:pt x="1747846" y="3838726"/>
                </a:lnTo>
                <a:lnTo>
                  <a:pt x="1751183" y="3790550"/>
                </a:lnTo>
                <a:lnTo>
                  <a:pt x="1757857" y="3742690"/>
                </a:lnTo>
                <a:lnTo>
                  <a:pt x="1767869" y="3695357"/>
                </a:lnTo>
                <a:lnTo>
                  <a:pt x="1781217" y="3648763"/>
                </a:lnTo>
                <a:lnTo>
                  <a:pt x="1797903" y="3603117"/>
                </a:lnTo>
                <a:lnTo>
                  <a:pt x="1817925" y="3558631"/>
                </a:lnTo>
                <a:lnTo>
                  <a:pt x="1841285" y="3515515"/>
                </a:lnTo>
                <a:lnTo>
                  <a:pt x="2617165" y="2147786"/>
                </a:lnTo>
                <a:lnTo>
                  <a:pt x="2615043" y="2146879"/>
                </a:lnTo>
                <a:lnTo>
                  <a:pt x="2555426" y="2099848"/>
                </a:lnTo>
                <a:lnTo>
                  <a:pt x="2530236" y="2070454"/>
                </a:lnTo>
                <a:lnTo>
                  <a:pt x="2508619" y="2037472"/>
                </a:lnTo>
                <a:lnTo>
                  <a:pt x="1699275" y="610748"/>
                </a:lnTo>
                <a:lnTo>
                  <a:pt x="1677376" y="564430"/>
                </a:lnTo>
                <a:lnTo>
                  <a:pt x="1664238" y="515345"/>
                </a:lnTo>
                <a:lnTo>
                  <a:pt x="1659858" y="464875"/>
                </a:lnTo>
                <a:lnTo>
                  <a:pt x="1664238" y="414406"/>
                </a:lnTo>
                <a:lnTo>
                  <a:pt x="1677376" y="365319"/>
                </a:lnTo>
                <a:lnTo>
                  <a:pt x="1699355" y="318858"/>
                </a:lnTo>
                <a:lnTo>
                  <a:pt x="1880236" y="0"/>
                </a:lnTo>
                <a:lnTo>
                  <a:pt x="2102123" y="0"/>
                </a:lnTo>
                <a:lnTo>
                  <a:pt x="1911772" y="335551"/>
                </a:lnTo>
                <a:lnTo>
                  <a:pt x="1892359" y="376615"/>
                </a:lnTo>
                <a:lnTo>
                  <a:pt x="1880711" y="420132"/>
                </a:lnTo>
                <a:lnTo>
                  <a:pt x="1876829" y="464875"/>
                </a:lnTo>
                <a:lnTo>
                  <a:pt x="1880711" y="509619"/>
                </a:lnTo>
                <a:lnTo>
                  <a:pt x="1892359" y="553135"/>
                </a:lnTo>
                <a:lnTo>
                  <a:pt x="1911772" y="594198"/>
                </a:lnTo>
                <a:lnTo>
                  <a:pt x="2629279" y="1859029"/>
                </a:lnTo>
                <a:lnTo>
                  <a:pt x="2670774" y="1914327"/>
                </a:lnTo>
                <a:lnTo>
                  <a:pt x="2723626" y="1956019"/>
                </a:lnTo>
                <a:lnTo>
                  <a:pt x="2734543" y="1960684"/>
                </a:lnTo>
                <a:lnTo>
                  <a:pt x="2632494" y="2140577"/>
                </a:lnTo>
                <a:lnTo>
                  <a:pt x="2677640" y="2159870"/>
                </a:lnTo>
                <a:lnTo>
                  <a:pt x="2715147" y="2167583"/>
                </a:lnTo>
                <a:lnTo>
                  <a:pt x="2754008" y="2170209"/>
                </a:lnTo>
                <a:lnTo>
                  <a:pt x="7476876" y="2170209"/>
                </a:lnTo>
                <a:lnTo>
                  <a:pt x="7476876" y="6857999"/>
                </a:lnTo>
                <a:close/>
              </a:path>
              <a:path w="7477125" h="6858000">
                <a:moveTo>
                  <a:pt x="4284161" y="1974810"/>
                </a:moveTo>
                <a:lnTo>
                  <a:pt x="2846044" y="1974810"/>
                </a:lnTo>
                <a:lnTo>
                  <a:pt x="2828688" y="1974224"/>
                </a:lnTo>
                <a:lnTo>
                  <a:pt x="2811591" y="1972482"/>
                </a:lnTo>
                <a:lnTo>
                  <a:pt x="2794795" y="1969613"/>
                </a:lnTo>
                <a:lnTo>
                  <a:pt x="2778341" y="1965644"/>
                </a:lnTo>
                <a:lnTo>
                  <a:pt x="2731776" y="1945745"/>
                </a:lnTo>
                <a:lnTo>
                  <a:pt x="3768458" y="118262"/>
                </a:lnTo>
                <a:lnTo>
                  <a:pt x="3793076" y="77967"/>
                </a:lnTo>
                <a:lnTo>
                  <a:pt x="3819931" y="39731"/>
                </a:lnTo>
                <a:lnTo>
                  <a:pt x="3853979" y="0"/>
                </a:lnTo>
                <a:lnTo>
                  <a:pt x="5043643" y="0"/>
                </a:lnTo>
                <a:lnTo>
                  <a:pt x="5225372" y="318999"/>
                </a:lnTo>
                <a:lnTo>
                  <a:pt x="5244718" y="359922"/>
                </a:lnTo>
                <a:lnTo>
                  <a:pt x="5256366" y="403438"/>
                </a:lnTo>
                <a:lnTo>
                  <a:pt x="5260248" y="448182"/>
                </a:lnTo>
                <a:lnTo>
                  <a:pt x="5256366" y="492924"/>
                </a:lnTo>
                <a:lnTo>
                  <a:pt x="5244718" y="536440"/>
                </a:lnTo>
                <a:lnTo>
                  <a:pt x="5225306" y="577502"/>
                </a:lnTo>
                <a:lnTo>
                  <a:pt x="4504694" y="1842336"/>
                </a:lnTo>
                <a:lnTo>
                  <a:pt x="4479514" y="1880624"/>
                </a:lnTo>
                <a:lnTo>
                  <a:pt x="4448209" y="1913130"/>
                </a:lnTo>
                <a:lnTo>
                  <a:pt x="4411899" y="1939326"/>
                </a:lnTo>
                <a:lnTo>
                  <a:pt x="4371707" y="1958689"/>
                </a:lnTo>
                <a:lnTo>
                  <a:pt x="4328754" y="1970693"/>
                </a:lnTo>
                <a:lnTo>
                  <a:pt x="4284161" y="1974810"/>
                </a:lnTo>
                <a:close/>
              </a:path>
              <a:path w="7477125" h="6858000">
                <a:moveTo>
                  <a:pt x="7476876" y="2170209"/>
                </a:moveTo>
                <a:lnTo>
                  <a:pt x="4376197" y="2170209"/>
                </a:lnTo>
                <a:lnTo>
                  <a:pt x="4426497" y="2165565"/>
                </a:lnTo>
                <a:lnTo>
                  <a:pt x="4474948" y="2152025"/>
                </a:lnTo>
                <a:lnTo>
                  <a:pt x="4520284" y="2130184"/>
                </a:lnTo>
                <a:lnTo>
                  <a:pt x="4561241" y="2100634"/>
                </a:lnTo>
                <a:lnTo>
                  <a:pt x="4596553" y="2063968"/>
                </a:lnTo>
                <a:lnTo>
                  <a:pt x="4624955" y="2020779"/>
                </a:lnTo>
                <a:lnTo>
                  <a:pt x="5437802" y="594054"/>
                </a:lnTo>
                <a:lnTo>
                  <a:pt x="5459700" y="547737"/>
                </a:lnTo>
                <a:lnTo>
                  <a:pt x="5472839" y="498651"/>
                </a:lnTo>
                <a:lnTo>
                  <a:pt x="5477218" y="448181"/>
                </a:lnTo>
                <a:lnTo>
                  <a:pt x="5472839" y="397712"/>
                </a:lnTo>
                <a:lnTo>
                  <a:pt x="5459700" y="348626"/>
                </a:lnTo>
                <a:lnTo>
                  <a:pt x="5437802" y="302306"/>
                </a:lnTo>
                <a:lnTo>
                  <a:pt x="5265569" y="0"/>
                </a:lnTo>
                <a:lnTo>
                  <a:pt x="7476876" y="0"/>
                </a:lnTo>
                <a:lnTo>
                  <a:pt x="7476876" y="2170209"/>
                </a:lnTo>
                <a:close/>
              </a:path>
              <a:path w="7477125" h="6858000">
                <a:moveTo>
                  <a:pt x="1576346" y="6326342"/>
                </a:moveTo>
                <a:lnTo>
                  <a:pt x="637331" y="6326342"/>
                </a:lnTo>
                <a:lnTo>
                  <a:pt x="593125" y="6320357"/>
                </a:lnTo>
                <a:lnTo>
                  <a:pt x="552912" y="6303173"/>
                </a:lnTo>
                <a:lnTo>
                  <a:pt x="518403" y="6275949"/>
                </a:lnTo>
                <a:lnTo>
                  <a:pt x="491308" y="6239843"/>
                </a:lnTo>
                <a:lnTo>
                  <a:pt x="22816" y="5413975"/>
                </a:lnTo>
                <a:lnTo>
                  <a:pt x="5704" y="5373107"/>
                </a:lnTo>
                <a:lnTo>
                  <a:pt x="0" y="5329535"/>
                </a:lnTo>
                <a:lnTo>
                  <a:pt x="5704" y="5285963"/>
                </a:lnTo>
                <a:lnTo>
                  <a:pt x="22816" y="5245094"/>
                </a:lnTo>
                <a:lnTo>
                  <a:pt x="491308" y="4419227"/>
                </a:lnTo>
                <a:lnTo>
                  <a:pt x="518403" y="4383121"/>
                </a:lnTo>
                <a:lnTo>
                  <a:pt x="552912" y="4355897"/>
                </a:lnTo>
                <a:lnTo>
                  <a:pt x="593125" y="4338713"/>
                </a:lnTo>
                <a:lnTo>
                  <a:pt x="637331" y="4332727"/>
                </a:lnTo>
                <a:lnTo>
                  <a:pt x="1576346" y="4332727"/>
                </a:lnTo>
                <a:lnTo>
                  <a:pt x="1619665" y="4338713"/>
                </a:lnTo>
                <a:lnTo>
                  <a:pt x="1659752" y="4355897"/>
                </a:lnTo>
                <a:lnTo>
                  <a:pt x="1694136" y="4383121"/>
                </a:lnTo>
                <a:lnTo>
                  <a:pt x="1720344" y="4419227"/>
                </a:lnTo>
                <a:lnTo>
                  <a:pt x="2190863" y="5245094"/>
                </a:lnTo>
                <a:lnTo>
                  <a:pt x="2207976" y="5285963"/>
                </a:lnTo>
                <a:lnTo>
                  <a:pt x="2213680" y="5329535"/>
                </a:lnTo>
                <a:lnTo>
                  <a:pt x="2207976" y="5373107"/>
                </a:lnTo>
                <a:lnTo>
                  <a:pt x="2190863" y="5413975"/>
                </a:lnTo>
                <a:lnTo>
                  <a:pt x="1720344" y="6239843"/>
                </a:lnTo>
                <a:lnTo>
                  <a:pt x="1694136" y="6275949"/>
                </a:lnTo>
                <a:lnTo>
                  <a:pt x="1659752" y="6303173"/>
                </a:lnTo>
                <a:lnTo>
                  <a:pt x="1619665" y="6320357"/>
                </a:lnTo>
                <a:lnTo>
                  <a:pt x="1576346" y="6326342"/>
                </a:lnTo>
                <a:close/>
              </a:path>
            </a:pathLst>
          </a:custGeom>
          <a:solidFill>
            <a:srgbClr val="7F7F7F">
              <a:alpha val="1372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83338" y="639603"/>
            <a:ext cx="7225323" cy="1026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3367" y="3157777"/>
            <a:ext cx="10325264" cy="2166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3C4FB4B-E6CB-4A67-A0B7-C65D9B5F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" y="0"/>
            <a:ext cx="12192000" cy="685800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9220200" y="5029200"/>
            <a:ext cx="2824056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91000" y="7705"/>
            <a:ext cx="3962400" cy="29238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0" rIns="0" bIns="0" rtlCol="0">
            <a:spAutoFit/>
          </a:bodyPr>
          <a:lstStyle/>
          <a:p>
            <a:pPr marL="307975">
              <a:lnSpc>
                <a:spcPts val="3779"/>
              </a:lnSpc>
            </a:pPr>
            <a:endParaRPr lang="en-US" sz="3700" dirty="0">
              <a:latin typeface="Times New Roman"/>
              <a:cs typeface="Times New Roman"/>
            </a:endParaRPr>
          </a:p>
          <a:p>
            <a:pPr marL="307975">
              <a:lnSpc>
                <a:spcPts val="3779"/>
              </a:lnSpc>
            </a:pPr>
            <a:endParaRPr lang="en-US" sz="3700" b="1" spc="-2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307975" algn="ctr">
              <a:lnSpc>
                <a:spcPts val="3779"/>
              </a:lnSpc>
            </a:pPr>
            <a:r>
              <a:rPr sz="3600" b="1" spc="-20" dirty="0" err="1">
                <a:solidFill>
                  <a:srgbClr val="FFFFFF"/>
                </a:solidFill>
                <a:latin typeface="Arial"/>
                <a:cs typeface="Arial"/>
              </a:rPr>
              <a:t>Команда</a:t>
            </a:r>
            <a:endParaRPr sz="3600" dirty="0">
              <a:latin typeface="Arial"/>
              <a:cs typeface="Arial"/>
            </a:endParaRPr>
          </a:p>
          <a:p>
            <a:pPr marL="187325" algn="ctr">
              <a:lnSpc>
                <a:spcPts val="3779"/>
              </a:lnSpc>
            </a:pPr>
            <a:r>
              <a:rPr sz="3600" b="1" spc="-5" dirty="0">
                <a:solidFill>
                  <a:srgbClr val="FFFFFF"/>
                </a:solidFill>
                <a:latin typeface="Calibri"/>
                <a:cs typeface="Calibri"/>
              </a:rPr>
              <a:t>«</a:t>
            </a:r>
            <a:r>
              <a:rPr lang="en-US" sz="3600" b="1" spc="-5" dirty="0" err="1">
                <a:solidFill>
                  <a:srgbClr val="FFFFFF"/>
                </a:solidFill>
                <a:cs typeface="Calibri"/>
              </a:rPr>
              <a:t>AnJeDy</a:t>
            </a:r>
            <a:r>
              <a:rPr sz="3600" b="1" spc="-5" dirty="0">
                <a:solidFill>
                  <a:srgbClr val="FFFFFF"/>
                </a:solidFill>
                <a:latin typeface="Calibri"/>
                <a:cs typeface="Calibri"/>
              </a:rPr>
              <a:t>»</a:t>
            </a:r>
            <a:endParaRPr lang="en-US" sz="3600" b="1" spc="-5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87325">
              <a:lnSpc>
                <a:spcPts val="3779"/>
              </a:lnSpc>
            </a:pPr>
            <a:endParaRPr lang="en-US" sz="3300" b="1" spc="-5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87325">
              <a:lnSpc>
                <a:spcPts val="3779"/>
              </a:lnSpc>
            </a:pPr>
            <a:endParaRPr sz="3300" dirty="0">
              <a:latin typeface="Calibri"/>
              <a:cs typeface="Calibri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16E21D9-13DF-43C1-9593-C4A1C7828A06}"/>
              </a:ext>
            </a:extLst>
          </p:cNvPr>
          <p:cNvSpPr/>
          <p:nvPr/>
        </p:nvSpPr>
        <p:spPr>
          <a:xfrm>
            <a:off x="7513549" y="409536"/>
            <a:ext cx="44785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cap="all" dirty="0">
                <a:solidFill>
                  <a:srgbClr val="6227B7"/>
                </a:solidFill>
                <a:latin typeface="Montserrat"/>
              </a:rPr>
              <a:t>КЕЙС #4 </a:t>
            </a:r>
            <a:r>
              <a:rPr lang="en-US" sz="3600" b="1" cap="all" dirty="0">
                <a:solidFill>
                  <a:srgbClr val="6227B7"/>
                </a:solidFill>
                <a:latin typeface="Montserrat"/>
              </a:rPr>
              <a:t> </a:t>
            </a:r>
            <a:r>
              <a:rPr lang="ru-RU" sz="3600" b="1" cap="all" dirty="0">
                <a:solidFill>
                  <a:srgbClr val="6227B7"/>
                </a:solidFill>
                <a:latin typeface="Montserrat"/>
              </a:rPr>
              <a:t> РЕСПУБЛИКА АЛТАЙ</a:t>
            </a:r>
            <a:endParaRPr lang="ru-RU" sz="3600" dirty="0"/>
          </a:p>
        </p:txBody>
      </p:sp>
      <p:sp>
        <p:nvSpPr>
          <p:cNvPr id="17" name="AutoShape 3">
            <a:extLst>
              <a:ext uri="{FF2B5EF4-FFF2-40B4-BE49-F238E27FC236}">
                <a16:creationId xmlns:a16="http://schemas.microsoft.com/office/drawing/2014/main" id="{474861ED-8288-4614-9A5D-B18F820969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71671" y="212386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137A0171-FDF8-42D5-9A40-42401C84B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3680" y="1750681"/>
            <a:ext cx="3918290" cy="5885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FF08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Цифровое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FF08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государственое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FF08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управление, интернет-сообщества</a:t>
            </a: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65E251E-7E79-4F0B-B8C3-ACB8CB27B7C8}"/>
              </a:ext>
            </a:extLst>
          </p:cNvPr>
          <p:cNvSpPr/>
          <p:nvPr/>
        </p:nvSpPr>
        <p:spPr>
          <a:xfrm>
            <a:off x="4000498" y="3072398"/>
            <a:ext cx="4355421" cy="32620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91576D3-66F8-4D79-AA94-C5DA9B74DE97}"/>
              </a:ext>
            </a:extLst>
          </p:cNvPr>
          <p:cNvSpPr/>
          <p:nvPr/>
        </p:nvSpPr>
        <p:spPr>
          <a:xfrm>
            <a:off x="4082710" y="3470204"/>
            <a:ext cx="4191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информационной системы по выявлению лидеров общественного мнения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9982" y="5643990"/>
            <a:ext cx="18440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chemeClr val="bg1"/>
                </a:solidFill>
                <a:latin typeface="Arial"/>
                <a:cs typeface="Arial"/>
              </a:rPr>
              <a:t>РГЭУ</a:t>
            </a:r>
            <a:r>
              <a:rPr sz="2400" b="1" spc="-5" dirty="0">
                <a:solidFill>
                  <a:schemeClr val="bg1"/>
                </a:solidFill>
                <a:latin typeface="Calibri"/>
                <a:cs typeface="Calibri"/>
              </a:rPr>
              <a:t>(</a:t>
            </a:r>
            <a:r>
              <a:rPr sz="2400" b="1" spc="-5" dirty="0">
                <a:solidFill>
                  <a:schemeClr val="bg1"/>
                </a:solidFill>
                <a:latin typeface="Arial"/>
                <a:cs typeface="Arial"/>
              </a:rPr>
              <a:t>РИНХ</a:t>
            </a:r>
            <a:r>
              <a:rPr sz="2400" b="1" spc="-5" dirty="0">
                <a:latin typeface="Calibri"/>
                <a:cs typeface="Calibri"/>
              </a:rPr>
              <a:t>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 flipV="1">
            <a:off x="4343400" y="5486399"/>
            <a:ext cx="3655235" cy="45719"/>
          </a:xfrm>
          <a:custGeom>
            <a:avLst/>
            <a:gdLst/>
            <a:ahLst/>
            <a:cxnLst/>
            <a:rect l="l" t="t" r="r" b="b"/>
            <a:pathLst>
              <a:path w="3291840">
                <a:moveTo>
                  <a:pt x="0" y="0"/>
                </a:moveTo>
                <a:lnTo>
                  <a:pt x="3291839" y="0"/>
                </a:lnTo>
              </a:path>
            </a:pathLst>
          </a:cu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1D1C0BB-48BB-4DD0-A12E-340407879338}"/>
              </a:ext>
            </a:extLst>
          </p:cNvPr>
          <p:cNvSpPr/>
          <p:nvPr/>
        </p:nvSpPr>
        <p:spPr>
          <a:xfrm>
            <a:off x="152401" y="74092"/>
            <a:ext cx="5257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РАЗРАБОТКА ДИЗАЙН-МАКЕТОВ СТРАНИЦ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66D2AC-0273-461E-A1DD-06EA8FD45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621441"/>
            <a:ext cx="7162800" cy="321378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6129F45-F51C-493D-9779-18899EBE9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054" y="52882"/>
            <a:ext cx="7086600" cy="280352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2FFFBC-B868-4358-99EF-04A60A954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2700988"/>
            <a:ext cx="7162800" cy="23297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D30BE6-19AC-4326-9CED-B745DD5F9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054" y="5051281"/>
            <a:ext cx="7086600" cy="1806719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05EDB474-C330-4240-AA0D-CBE0E5D4CBBA}"/>
              </a:ext>
            </a:extLst>
          </p:cNvPr>
          <p:cNvGrpSpPr/>
          <p:nvPr/>
        </p:nvGrpSpPr>
        <p:grpSpPr>
          <a:xfrm>
            <a:off x="253009" y="823097"/>
            <a:ext cx="5014559" cy="2480977"/>
            <a:chOff x="253009" y="823097"/>
            <a:chExt cx="5014559" cy="2480977"/>
          </a:xfrm>
        </p:grpSpPr>
        <p:sp>
          <p:nvSpPr>
            <p:cNvPr id="10" name="Пузырек для мыслей: облако 9">
              <a:extLst>
                <a:ext uri="{FF2B5EF4-FFF2-40B4-BE49-F238E27FC236}">
                  <a16:creationId xmlns:a16="http://schemas.microsoft.com/office/drawing/2014/main" id="{BE2B118A-4099-440A-B9B6-1276D707DAB5}"/>
                </a:ext>
              </a:extLst>
            </p:cNvPr>
            <p:cNvSpPr/>
            <p:nvPr/>
          </p:nvSpPr>
          <p:spPr>
            <a:xfrm rot="11882334">
              <a:off x="253009" y="823097"/>
              <a:ext cx="5014559" cy="2480977"/>
            </a:xfrm>
            <a:prstGeom prst="cloudCallout">
              <a:avLst>
                <a:gd name="adj1" fmla="val -47168"/>
                <a:gd name="adj2" fmla="val 85142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4A908E-AAB5-4E82-A6D7-24D27EC414EE}"/>
                </a:ext>
              </a:extLst>
            </p:cNvPr>
            <p:cNvSpPr txBox="1"/>
            <p:nvPr/>
          </p:nvSpPr>
          <p:spPr>
            <a:xfrm rot="572742">
              <a:off x="289432" y="1587835"/>
              <a:ext cx="46536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b="1" dirty="0"/>
                <a:t>ГОЛОСОВАНИЯ, ОБЩЕСТВЕННЫЕ ОБСУЖДЕНИЯ</a:t>
              </a:r>
              <a:r>
                <a:rPr lang="ru-RU" sz="2000" b="1"/>
                <a:t>, РЕЗУЛЬТАТЫ, </a:t>
              </a:r>
              <a:r>
                <a:rPr lang="ru-RU" sz="2000" b="1" dirty="0"/>
                <a:t>ПРОЕКТ В ЛИЦАХ, ИТОГИ 2019 </a:t>
              </a: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170CDCC-3AC4-4AAB-BABB-46AFA1B6BD31}"/>
              </a:ext>
            </a:extLst>
          </p:cNvPr>
          <p:cNvGrpSpPr/>
          <p:nvPr/>
        </p:nvGrpSpPr>
        <p:grpSpPr>
          <a:xfrm>
            <a:off x="13914" y="4008190"/>
            <a:ext cx="5014559" cy="2272200"/>
            <a:chOff x="13914" y="4008190"/>
            <a:chExt cx="5014559" cy="2272200"/>
          </a:xfrm>
        </p:grpSpPr>
        <p:sp>
          <p:nvSpPr>
            <p:cNvPr id="13" name="Пузырек для мыслей: облако 12">
              <a:extLst>
                <a:ext uri="{FF2B5EF4-FFF2-40B4-BE49-F238E27FC236}">
                  <a16:creationId xmlns:a16="http://schemas.microsoft.com/office/drawing/2014/main" id="{6596D0F5-F2DE-4728-8B10-A545AF93B822}"/>
                </a:ext>
              </a:extLst>
            </p:cNvPr>
            <p:cNvSpPr/>
            <p:nvPr/>
          </p:nvSpPr>
          <p:spPr>
            <a:xfrm rot="11882334">
              <a:off x="13914" y="4008190"/>
              <a:ext cx="5014559" cy="2272200"/>
            </a:xfrm>
            <a:prstGeom prst="cloudCallout">
              <a:avLst>
                <a:gd name="adj1" fmla="val -138759"/>
                <a:gd name="adj2" fmla="val 293508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AD526A-7C86-4424-B1BF-DDCECFD3AC62}"/>
                </a:ext>
              </a:extLst>
            </p:cNvPr>
            <p:cNvSpPr txBox="1"/>
            <p:nvPr/>
          </p:nvSpPr>
          <p:spPr>
            <a:xfrm rot="556339">
              <a:off x="361817" y="4927237"/>
              <a:ext cx="4239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latin typeface="Arial" panose="020B0604020202020204" pitchFamily="34" charset="0"/>
                  <a:cs typeface="Arial" panose="020B0604020202020204" pitchFamily="34" charset="0"/>
                </a:rPr>
                <a:t>РЕГИСТРАЦИЯ, ЛИЧНЫЙ КАБИНЕТ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A8B9A7-D183-4807-ACDF-B5E9D929221C}"/>
              </a:ext>
            </a:extLst>
          </p:cNvPr>
          <p:cNvSpPr txBox="1"/>
          <p:nvPr/>
        </p:nvSpPr>
        <p:spPr>
          <a:xfrm>
            <a:off x="237433" y="3372554"/>
            <a:ext cx="4175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Главная страница:</a:t>
            </a:r>
            <a:endParaRPr lang="ru-RU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90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999642" y="4351842"/>
            <a:ext cx="2229653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500" b="1" spc="-15" dirty="0" err="1">
                <a:latin typeface="Arial"/>
                <a:cs typeface="Arial"/>
              </a:rPr>
              <a:t>Бельчич</a:t>
            </a:r>
            <a:r>
              <a:rPr lang="ru-RU" sz="1500" b="1" spc="-15" dirty="0">
                <a:latin typeface="Arial"/>
                <a:cs typeface="Arial"/>
              </a:rPr>
              <a:t> Дмитрий Сергеевич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68988" y="4964238"/>
            <a:ext cx="3131132" cy="8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6700"/>
              </a:lnSpc>
              <a:spcBef>
                <a:spcPts val="100"/>
              </a:spcBef>
            </a:pPr>
            <a:r>
              <a:rPr lang="ru-RU" sz="1500" i="1" spc="-5" dirty="0">
                <a:latin typeface="Arial"/>
                <a:cs typeface="Arial"/>
              </a:rPr>
              <a:t>Опыт </a:t>
            </a:r>
            <a:r>
              <a:rPr lang="ru-RU" sz="1500" i="1" spc="-15" dirty="0">
                <a:latin typeface="Arial"/>
                <a:cs typeface="Arial"/>
              </a:rPr>
              <a:t>руководства,  преподаватель, </a:t>
            </a:r>
            <a:r>
              <a:rPr lang="en-US" sz="1500" i="1" spc="-15" dirty="0">
                <a:latin typeface="Arial"/>
                <a:cs typeface="Arial"/>
              </a:rPr>
              <a:t>IT</a:t>
            </a:r>
            <a:r>
              <a:rPr lang="ru-RU" sz="1500" i="1" spc="-15" dirty="0">
                <a:latin typeface="Arial"/>
                <a:cs typeface="Arial"/>
              </a:rPr>
              <a:t>, разработчик</a:t>
            </a:r>
          </a:p>
          <a:p>
            <a:pPr marL="12065" marR="5080" algn="ctr">
              <a:lnSpc>
                <a:spcPct val="116700"/>
              </a:lnSpc>
              <a:spcBef>
                <a:spcPts val="100"/>
              </a:spcBef>
            </a:pPr>
            <a:r>
              <a:rPr lang="en-US" b="1" i="1" dirty="0"/>
              <a:t>domas12@yandex.ru</a:t>
            </a:r>
            <a:r>
              <a:rPr lang="ru-RU" b="1" i="1" spc="-15" dirty="0">
                <a:latin typeface="Arial"/>
                <a:cs typeface="Arial"/>
              </a:rPr>
              <a:t> </a:t>
            </a:r>
            <a:endParaRPr b="1" i="1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85027" y="5970140"/>
            <a:ext cx="2641600" cy="760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400"/>
              </a:spcBef>
            </a:pPr>
            <a:r>
              <a:rPr lang="ru-RU" sz="1500" spc="-25" dirty="0">
                <a:latin typeface="Arial"/>
                <a:cs typeface="Arial"/>
              </a:rPr>
              <a:t>Факультет</a:t>
            </a:r>
            <a:r>
              <a:rPr lang="ru-RU" sz="1500" spc="-15" dirty="0">
                <a:latin typeface="Arial"/>
                <a:cs typeface="Arial"/>
              </a:rPr>
              <a:t> </a:t>
            </a:r>
            <a:r>
              <a:rPr lang="ru-RU" sz="1500" spc="-20" dirty="0" err="1">
                <a:latin typeface="Arial"/>
                <a:cs typeface="Arial"/>
              </a:rPr>
              <a:t>КТиИБ</a:t>
            </a:r>
            <a:endParaRPr lang="ru-RU" sz="1500" dirty="0">
              <a:latin typeface="Arial"/>
              <a:cs typeface="Arial"/>
            </a:endParaRPr>
          </a:p>
          <a:p>
            <a:pPr marL="12700" marR="5080" algn="ctr">
              <a:lnSpc>
                <a:spcPct val="116700"/>
              </a:lnSpc>
            </a:pPr>
            <a:r>
              <a:rPr lang="ru-RU" sz="1500" spc="-5" dirty="0">
                <a:latin typeface="Arial"/>
                <a:cs typeface="Arial"/>
              </a:rPr>
              <a:t>«Программная</a:t>
            </a:r>
            <a:r>
              <a:rPr lang="ru-RU" sz="1500" spc="-90" dirty="0">
                <a:latin typeface="Arial"/>
                <a:cs typeface="Arial"/>
              </a:rPr>
              <a:t> </a:t>
            </a:r>
            <a:r>
              <a:rPr lang="ru-RU" sz="1500" spc="-5" dirty="0">
                <a:latin typeface="Arial"/>
                <a:cs typeface="Arial"/>
              </a:rPr>
              <a:t>инженерия» </a:t>
            </a:r>
          </a:p>
          <a:p>
            <a:pPr marL="12700" marR="5080" algn="ctr">
              <a:lnSpc>
                <a:spcPct val="116700"/>
              </a:lnSpc>
            </a:pPr>
            <a:r>
              <a:rPr lang="ru-RU" sz="1500" spc="-5" dirty="0">
                <a:latin typeface="Arial"/>
                <a:cs typeface="Arial"/>
              </a:rPr>
              <a:t>3 курс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31821" y="4269803"/>
            <a:ext cx="3551446" cy="24604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ru-RU" sz="1500" b="1" spc="-10" dirty="0">
                <a:latin typeface="Arial"/>
                <a:cs typeface="Arial"/>
              </a:rPr>
              <a:t>Дзюба Андрей Григорьевич</a:t>
            </a: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 dirty="0">
              <a:latin typeface="Arial"/>
              <a:cs typeface="Arial"/>
            </a:endParaRPr>
          </a:p>
          <a:p>
            <a:pPr marL="332740" marR="383540" algn="ctr">
              <a:lnSpc>
                <a:spcPct val="116700"/>
              </a:lnSpc>
              <a:spcBef>
                <a:spcPts val="5"/>
              </a:spcBef>
            </a:pPr>
            <a:r>
              <a:rPr lang="en-US" sz="1500" i="1" spc="-50" dirty="0">
                <a:latin typeface="Arial"/>
                <a:cs typeface="Arial"/>
              </a:rPr>
              <a:t>HTML, CSS, JS, Python</a:t>
            </a:r>
            <a:endParaRPr lang="ru-RU" sz="1500" i="1" spc="-50" dirty="0">
              <a:latin typeface="Arial"/>
              <a:cs typeface="Arial"/>
            </a:endParaRPr>
          </a:p>
          <a:p>
            <a:pPr marL="332740" marR="383540" algn="ctr">
              <a:lnSpc>
                <a:spcPct val="116700"/>
              </a:lnSpc>
              <a:spcBef>
                <a:spcPts val="5"/>
              </a:spcBef>
            </a:pPr>
            <a:endParaRPr lang="en-US" sz="1500" i="1" spc="-50" dirty="0">
              <a:latin typeface="Arial"/>
              <a:cs typeface="Arial"/>
            </a:endParaRPr>
          </a:p>
          <a:p>
            <a:pPr marL="332740" marR="383540" algn="ctr">
              <a:lnSpc>
                <a:spcPct val="116700"/>
              </a:lnSpc>
              <a:spcBef>
                <a:spcPts val="5"/>
              </a:spcBef>
            </a:pPr>
            <a:r>
              <a:rPr lang="en-US" b="1" i="1" dirty="0"/>
              <a:t>betinvoker1797@gmail.com</a:t>
            </a:r>
            <a:endParaRPr sz="1500" b="1" i="1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 dirty="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400"/>
              </a:spcBef>
            </a:pPr>
            <a:r>
              <a:rPr lang="ru-RU" sz="1500" spc="-25" dirty="0">
                <a:latin typeface="Arial"/>
                <a:cs typeface="Arial"/>
              </a:rPr>
              <a:t>Факультет</a:t>
            </a:r>
            <a:r>
              <a:rPr lang="ru-RU" sz="1500" spc="-15" dirty="0">
                <a:latin typeface="Arial"/>
                <a:cs typeface="Arial"/>
              </a:rPr>
              <a:t> </a:t>
            </a:r>
            <a:r>
              <a:rPr lang="ru-RU" sz="1500" spc="-20" dirty="0" err="1">
                <a:latin typeface="Arial"/>
                <a:cs typeface="Arial"/>
              </a:rPr>
              <a:t>КТиИБ</a:t>
            </a:r>
            <a:endParaRPr lang="ru-RU" sz="1500" dirty="0">
              <a:latin typeface="Arial"/>
              <a:cs typeface="Arial"/>
            </a:endParaRPr>
          </a:p>
          <a:p>
            <a:pPr marL="12700" marR="5080" algn="ctr">
              <a:lnSpc>
                <a:spcPct val="116700"/>
              </a:lnSpc>
            </a:pPr>
            <a:r>
              <a:rPr lang="ru-RU" sz="1500" spc="-5" dirty="0">
                <a:latin typeface="Arial"/>
                <a:cs typeface="Arial"/>
              </a:rPr>
              <a:t>«Программная</a:t>
            </a:r>
            <a:r>
              <a:rPr lang="ru-RU" sz="1500" spc="-90" dirty="0">
                <a:latin typeface="Arial"/>
                <a:cs typeface="Arial"/>
              </a:rPr>
              <a:t> </a:t>
            </a:r>
            <a:r>
              <a:rPr lang="ru-RU" sz="1500" spc="-5" dirty="0">
                <a:latin typeface="Arial"/>
                <a:cs typeface="Arial"/>
              </a:rPr>
              <a:t>инженерия» </a:t>
            </a:r>
          </a:p>
          <a:p>
            <a:pPr marL="12700" marR="5080" algn="ctr">
              <a:lnSpc>
                <a:spcPct val="116700"/>
              </a:lnSpc>
            </a:pPr>
            <a:r>
              <a:rPr lang="ru-RU" sz="1500" spc="-5" dirty="0">
                <a:latin typeface="Arial"/>
                <a:cs typeface="Arial"/>
              </a:rPr>
              <a:t>3 курс</a:t>
            </a:r>
            <a:endParaRPr lang="ru-RU" sz="1500" dirty="0">
              <a:latin typeface="Arial"/>
              <a:cs typeface="Arial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888461" y="4054695"/>
            <a:ext cx="2576887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090" marR="5080" indent="-200025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latin typeface="Arial"/>
                <a:cs typeface="Arial"/>
              </a:rPr>
              <a:t>Мушкетова</a:t>
            </a:r>
            <a:r>
              <a:rPr sz="1500" b="1" spc="-85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Евгения  </a:t>
            </a:r>
            <a:r>
              <a:rPr sz="1500" b="1" spc="-10" dirty="0">
                <a:latin typeface="Arial"/>
                <a:cs typeface="Arial"/>
              </a:rPr>
              <a:t>Александровна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637799" y="4714152"/>
            <a:ext cx="2495848" cy="11314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16700"/>
              </a:lnSpc>
              <a:spcBef>
                <a:spcPts val="100"/>
              </a:spcBef>
            </a:pPr>
            <a:r>
              <a:rPr sz="1500" i="1" spc="-5" dirty="0">
                <a:latin typeface="Arial"/>
                <a:cs typeface="Arial"/>
              </a:rPr>
              <a:t>Опыт </a:t>
            </a:r>
            <a:r>
              <a:rPr sz="1500" i="1" spc="-15" dirty="0" err="1">
                <a:latin typeface="Arial"/>
                <a:cs typeface="Arial"/>
              </a:rPr>
              <a:t>руководства</a:t>
            </a:r>
            <a:r>
              <a:rPr sz="1500" i="1" spc="-15" dirty="0">
                <a:latin typeface="Arial"/>
                <a:cs typeface="Arial"/>
              </a:rPr>
              <a:t>, </a:t>
            </a:r>
            <a:r>
              <a:rPr lang="en-US" sz="1500" i="1" spc="-15" dirty="0">
                <a:latin typeface="Arial"/>
                <a:cs typeface="Arial"/>
              </a:rPr>
              <a:t>IT,</a:t>
            </a:r>
            <a:r>
              <a:rPr sz="1500" i="1" spc="-15" dirty="0">
                <a:latin typeface="Arial"/>
                <a:cs typeface="Arial"/>
              </a:rPr>
              <a:t> </a:t>
            </a:r>
            <a:r>
              <a:rPr sz="1500" i="1" spc="-10" dirty="0">
                <a:latin typeface="Arial"/>
                <a:cs typeface="Arial"/>
              </a:rPr>
              <a:t>разработчик,</a:t>
            </a:r>
            <a:r>
              <a:rPr sz="1500" i="1" spc="-45" dirty="0">
                <a:latin typeface="Arial"/>
                <a:cs typeface="Arial"/>
              </a:rPr>
              <a:t> </a:t>
            </a:r>
            <a:r>
              <a:rPr sz="1500" i="1" spc="-10" dirty="0" err="1">
                <a:latin typeface="Arial"/>
                <a:cs typeface="Arial"/>
              </a:rPr>
              <a:t>техническая</a:t>
            </a:r>
            <a:r>
              <a:rPr sz="1500" i="1" spc="-10" dirty="0">
                <a:latin typeface="Arial"/>
                <a:cs typeface="Arial"/>
              </a:rPr>
              <a:t>  </a:t>
            </a:r>
            <a:r>
              <a:rPr sz="1500" i="1" spc="-10" dirty="0" err="1">
                <a:latin typeface="Arial"/>
                <a:cs typeface="Arial"/>
              </a:rPr>
              <a:t>документация</a:t>
            </a:r>
            <a:endParaRPr lang="ru-RU" sz="1500" i="1" spc="-10" dirty="0">
              <a:latin typeface="Arial"/>
              <a:cs typeface="Arial"/>
            </a:endParaRPr>
          </a:p>
          <a:p>
            <a:pPr marL="12700" marR="5080" indent="1270" algn="ctr">
              <a:lnSpc>
                <a:spcPct val="116700"/>
              </a:lnSpc>
              <a:spcBef>
                <a:spcPts val="100"/>
              </a:spcBef>
            </a:pPr>
            <a:r>
              <a:rPr lang="en-US" b="1" i="1" dirty="0"/>
              <a:t>myshcetova@gmail.com</a:t>
            </a:r>
            <a:endParaRPr sz="1500" b="1" i="1" dirty="0">
              <a:latin typeface="Arial"/>
              <a:cs typeface="Arial"/>
            </a:endParaRPr>
          </a:p>
        </p:txBody>
      </p:sp>
      <p:sp>
        <p:nvSpPr>
          <p:cNvPr id="18" name="object 9"/>
          <p:cNvSpPr txBox="1"/>
          <p:nvPr/>
        </p:nvSpPr>
        <p:spPr>
          <a:xfrm>
            <a:off x="645655" y="5847973"/>
            <a:ext cx="2466340" cy="798552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400"/>
              </a:spcBef>
            </a:pPr>
            <a:r>
              <a:rPr sz="1500" spc="-25" dirty="0">
                <a:latin typeface="Arial"/>
                <a:cs typeface="Arial"/>
              </a:rPr>
              <a:t>Факультет</a:t>
            </a:r>
            <a:r>
              <a:rPr sz="1500" spc="-15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КТиИБ</a:t>
            </a:r>
            <a:endParaRPr sz="1500" dirty="0">
              <a:latin typeface="Arial"/>
              <a:cs typeface="Arial"/>
            </a:endParaRPr>
          </a:p>
          <a:p>
            <a:pPr marL="12700" marR="5080" algn="ctr">
              <a:lnSpc>
                <a:spcPct val="116700"/>
              </a:lnSpc>
            </a:pPr>
            <a:r>
              <a:rPr sz="1500" spc="-5" dirty="0">
                <a:latin typeface="Arial"/>
                <a:cs typeface="Arial"/>
              </a:rPr>
              <a:t>«Программная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инженерия»  </a:t>
            </a:r>
            <a:r>
              <a:rPr sz="1500" dirty="0">
                <a:latin typeface="Arial"/>
                <a:cs typeface="Arial"/>
              </a:rPr>
              <a:t>3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-5" dirty="0" err="1">
                <a:latin typeface="Arial"/>
                <a:cs typeface="Arial"/>
              </a:rPr>
              <a:t>курс</a:t>
            </a:r>
            <a:endParaRPr sz="1500" dirty="0">
              <a:latin typeface="Arial"/>
              <a:cs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62ACEF-C2EF-4D0F-8D55-CF4D1082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198" y="1344565"/>
            <a:ext cx="2229653" cy="292523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BBB8E5D-91FB-43DF-9D49-0C44B8F12622}"/>
              </a:ext>
            </a:extLst>
          </p:cNvPr>
          <p:cNvSpPr/>
          <p:nvPr/>
        </p:nvSpPr>
        <p:spPr>
          <a:xfrm>
            <a:off x="228600" y="304800"/>
            <a:ext cx="2872916" cy="3415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73" y="1026659"/>
            <a:ext cx="2165345" cy="28709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A25F7A0-3BA1-4ADC-9CF6-4A5BDBEB32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9" t="-1069" r="32685" b="24207"/>
          <a:stretch/>
        </p:blipFill>
        <p:spPr>
          <a:xfrm>
            <a:off x="8764314" y="1026659"/>
            <a:ext cx="2477467" cy="3064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4BCAC6-3C0C-4F6F-95F4-552FE01D9F6A}"/>
              </a:ext>
            </a:extLst>
          </p:cNvPr>
          <p:cNvSpPr txBox="1"/>
          <p:nvPr/>
        </p:nvSpPr>
        <p:spPr>
          <a:xfrm>
            <a:off x="3847695" y="76683"/>
            <a:ext cx="41421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b="1" dirty="0">
                <a:latin typeface="Arial" panose="020B0604020202020204" pitchFamily="34" charset="0"/>
                <a:cs typeface="Arial" panose="020B0604020202020204" pitchFamily="34" charset="0"/>
              </a:rPr>
              <a:t>Команда</a:t>
            </a:r>
            <a:endParaRPr lang="ru-RU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6768" y="498384"/>
            <a:ext cx="2895599" cy="3031599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0" rIns="0" bIns="0" rtlCol="0">
            <a:spAutoFit/>
          </a:bodyPr>
          <a:lstStyle/>
          <a:p>
            <a:pPr marL="589280">
              <a:lnSpc>
                <a:spcPct val="100000"/>
              </a:lnSpc>
              <a:spcBef>
                <a:spcPts val="2740"/>
              </a:spcBef>
            </a:pPr>
            <a:endParaRPr lang="ru-RU" sz="3800" spc="-3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589280">
              <a:lnSpc>
                <a:spcPct val="100000"/>
              </a:lnSpc>
              <a:spcBef>
                <a:spcPts val="2740"/>
              </a:spcBef>
            </a:pPr>
            <a:r>
              <a:rPr lang="ru-RU" sz="3800" spc="-30" dirty="0">
                <a:solidFill>
                  <a:srgbClr val="FFFFFF"/>
                </a:solidFill>
                <a:latin typeface="Arial"/>
                <a:cs typeface="Arial"/>
              </a:rPr>
              <a:t>Основные  п</a:t>
            </a:r>
            <a:r>
              <a:rPr sz="3800" spc="-30" dirty="0" err="1">
                <a:solidFill>
                  <a:srgbClr val="FFFFFF"/>
                </a:solidFill>
                <a:latin typeface="Arial"/>
                <a:cs typeface="Arial"/>
              </a:rPr>
              <a:t>роблем</a:t>
            </a:r>
            <a:r>
              <a:rPr lang="ru-RU" sz="3800" spc="-30" dirty="0">
                <a:solidFill>
                  <a:srgbClr val="FFFFFF"/>
                </a:solidFill>
                <a:latin typeface="Arial"/>
                <a:cs typeface="Arial"/>
              </a:rPr>
              <a:t>ы</a:t>
            </a:r>
          </a:p>
          <a:p>
            <a:pPr marL="589280">
              <a:lnSpc>
                <a:spcPct val="100000"/>
              </a:lnSpc>
              <a:spcBef>
                <a:spcPts val="2740"/>
              </a:spcBef>
            </a:pPr>
            <a:endParaRPr sz="3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6769" y="4379686"/>
            <a:ext cx="2895599" cy="1979930"/>
          </a:xfrm>
          <a:custGeom>
            <a:avLst/>
            <a:gdLst/>
            <a:ahLst/>
            <a:cxnLst/>
            <a:rect l="l" t="t" r="r" b="b"/>
            <a:pathLst>
              <a:path w="3414395" h="1979929">
                <a:moveTo>
                  <a:pt x="3414368" y="1979851"/>
                </a:moveTo>
                <a:lnTo>
                  <a:pt x="0" y="1979851"/>
                </a:lnTo>
                <a:lnTo>
                  <a:pt x="0" y="0"/>
                </a:lnTo>
                <a:lnTo>
                  <a:pt x="3414368" y="0"/>
                </a:lnTo>
                <a:lnTo>
                  <a:pt x="3414368" y="1979851"/>
                </a:lnTo>
                <a:close/>
              </a:path>
            </a:pathLst>
          </a:custGeom>
          <a:solidFill>
            <a:srgbClr val="4472C4">
              <a:alpha val="9372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70540" y="406491"/>
            <a:ext cx="8062643" cy="5953125"/>
          </a:xfrm>
          <a:custGeom>
            <a:avLst/>
            <a:gdLst/>
            <a:ahLst/>
            <a:cxnLst/>
            <a:rect l="l" t="t" r="r" b="b"/>
            <a:pathLst>
              <a:path w="7688580" h="5953125">
                <a:moveTo>
                  <a:pt x="7688474" y="5952744"/>
                </a:moveTo>
                <a:lnTo>
                  <a:pt x="0" y="5952744"/>
                </a:lnTo>
                <a:lnTo>
                  <a:pt x="0" y="0"/>
                </a:lnTo>
                <a:lnTo>
                  <a:pt x="7688474" y="0"/>
                </a:lnTo>
                <a:lnTo>
                  <a:pt x="7688474" y="5952744"/>
                </a:lnTo>
                <a:close/>
              </a:path>
            </a:pathLst>
          </a:custGeom>
          <a:solidFill>
            <a:srgbClr val="7F7F7F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40206" y="487437"/>
            <a:ext cx="7785449" cy="6558206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R="5080" algn="l">
              <a:spcBef>
                <a:spcPts val="740"/>
              </a:spcBef>
            </a:pPr>
            <a:r>
              <a:rPr lang="ru-RU" sz="3200" dirty="0">
                <a:latin typeface="Calibri"/>
                <a:cs typeface="Calibri"/>
              </a:rPr>
              <a:t>- Низкая вовлеченность граждан;</a:t>
            </a:r>
            <a:br>
              <a:rPr lang="ru-RU" sz="3200" dirty="0">
                <a:latin typeface="Calibri"/>
                <a:cs typeface="Calibri"/>
              </a:rPr>
            </a:br>
            <a:r>
              <a:rPr lang="ru-RU" sz="3200" dirty="0">
                <a:latin typeface="Calibri"/>
                <a:cs typeface="Calibri"/>
              </a:rPr>
              <a:t>- Невысокий уровень доверия граждан к государству;</a:t>
            </a:r>
            <a:br>
              <a:rPr lang="ru-RU" sz="3200" dirty="0">
                <a:latin typeface="Calibri"/>
                <a:cs typeface="Calibri"/>
              </a:rPr>
            </a:br>
            <a:r>
              <a:rPr lang="ru-RU" sz="3200" dirty="0">
                <a:latin typeface="Calibri"/>
                <a:cs typeface="Calibri"/>
              </a:rPr>
              <a:t>- Отсутствие единой площадки (форума) для обсуждения насущных вопросов;</a:t>
            </a:r>
            <a:br>
              <a:rPr lang="ru-RU" sz="3200" dirty="0">
                <a:latin typeface="Calibri"/>
                <a:cs typeface="Calibri"/>
              </a:rPr>
            </a:br>
            <a:r>
              <a:rPr lang="ru-RU" sz="3200" dirty="0">
                <a:latin typeface="Calibri"/>
                <a:cs typeface="Calibri"/>
              </a:rPr>
              <a:t>- Сложность регистрации на государственных ресурсах и формировании инициативы;</a:t>
            </a:r>
            <a:br>
              <a:rPr lang="ru-RU" sz="3200" dirty="0">
                <a:latin typeface="Calibri"/>
                <a:cs typeface="Calibri"/>
              </a:rPr>
            </a:br>
            <a:r>
              <a:rPr lang="ru-RU" sz="3200" dirty="0">
                <a:latin typeface="Calibri"/>
                <a:cs typeface="Calibri"/>
              </a:rPr>
              <a:t>- Отсутствие возможности использования существующих учетных записей граждан(социальные сети);</a:t>
            </a:r>
            <a:br>
              <a:rPr lang="ru-RU" sz="3200" dirty="0">
                <a:latin typeface="Calibri"/>
                <a:cs typeface="Calibri"/>
              </a:rPr>
            </a:br>
            <a:r>
              <a:rPr lang="ru-RU" sz="3200" dirty="0">
                <a:latin typeface="Calibri"/>
                <a:cs typeface="Calibri"/>
              </a:rPr>
              <a:t>- Недостаточная информативность граждан;</a:t>
            </a:r>
            <a:br>
              <a:rPr lang="ru-RU" sz="3600" dirty="0">
                <a:latin typeface="Calibri"/>
                <a:cs typeface="Calibri"/>
              </a:rPr>
            </a:br>
            <a:endParaRPr sz="36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44609" y="4526275"/>
            <a:ext cx="1779917" cy="1686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2A833F-1A6C-457F-83B3-3BEBC284CDF6}"/>
              </a:ext>
            </a:extLst>
          </p:cNvPr>
          <p:cNvSpPr/>
          <p:nvPr/>
        </p:nvSpPr>
        <p:spPr>
          <a:xfrm>
            <a:off x="0" y="1"/>
            <a:ext cx="12192000" cy="403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2A5A3BE-E5C7-46AA-9F0C-2E130D337989}"/>
              </a:ext>
            </a:extLst>
          </p:cNvPr>
          <p:cNvSpPr/>
          <p:nvPr/>
        </p:nvSpPr>
        <p:spPr>
          <a:xfrm>
            <a:off x="228600" y="228600"/>
            <a:ext cx="3352800" cy="381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01385214-9A11-4554-A3AB-D6BDAFFF8294}"/>
              </a:ext>
            </a:extLst>
          </p:cNvPr>
          <p:cNvSpPr txBox="1">
            <a:spLocks/>
          </p:cNvSpPr>
          <p:nvPr/>
        </p:nvSpPr>
        <p:spPr>
          <a:xfrm>
            <a:off x="2483338" y="289612"/>
            <a:ext cx="7575062" cy="1713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483234" algn="ctr">
              <a:lnSpc>
                <a:spcPts val="5140"/>
              </a:lnSpc>
              <a:spcBef>
                <a:spcPts val="100"/>
              </a:spcBef>
            </a:pPr>
            <a:r>
              <a:rPr lang="ru-RU" sz="4400" kern="0" spc="-3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Решение:</a:t>
            </a:r>
          </a:p>
          <a:p>
            <a:pPr marL="483234" algn="ctr">
              <a:lnSpc>
                <a:spcPts val="2740"/>
              </a:lnSpc>
            </a:pPr>
            <a:r>
              <a:rPr lang="ru-RU" sz="2400" kern="0" dirty="0">
                <a:solidFill>
                  <a:sysClr val="windowText" lastClr="000000"/>
                </a:solidFill>
              </a:rPr>
              <a:t>Создание информационной системы по привлечению граждан и выявлению лидеров общественного мнения – «</a:t>
            </a:r>
            <a:r>
              <a:rPr lang="ru-RU" sz="2800" b="1" kern="0" dirty="0">
                <a:solidFill>
                  <a:sysClr val="windowText" lastClr="000000"/>
                </a:solidFill>
              </a:rPr>
              <a:t>Лидер общественного мнения</a:t>
            </a:r>
            <a:r>
              <a:rPr lang="ru-RU" sz="1400" kern="0" dirty="0">
                <a:solidFill>
                  <a:sysClr val="windowText" lastClr="000000"/>
                </a:solidFill>
              </a:rPr>
              <a:t>»</a:t>
            </a:r>
            <a:endParaRPr lang="ru-RU" sz="1200" kern="0" dirty="0">
              <a:solidFill>
                <a:sysClr val="windowText" lastClr="000000"/>
              </a:solidFill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6AC457C8-5DF6-4EC5-9423-30D30C2F71AB}"/>
              </a:ext>
            </a:extLst>
          </p:cNvPr>
          <p:cNvSpPr txBox="1"/>
          <p:nvPr/>
        </p:nvSpPr>
        <p:spPr>
          <a:xfrm>
            <a:off x="3179894" y="3988037"/>
            <a:ext cx="2491211" cy="1102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3300"/>
              </a:lnSpc>
              <a:spcBef>
                <a:spcPts val="100"/>
              </a:spcBef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ДОСТУП К ПОДРОБНОЙ СТАТИСТИКЕ ПО КАЖДОМУ ГОЛОСОВАНИЮ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134238B3-6666-4B1B-A933-AD7FE14FB5F8}"/>
              </a:ext>
            </a:extLst>
          </p:cNvPr>
          <p:cNvSpPr txBox="1"/>
          <p:nvPr/>
        </p:nvSpPr>
        <p:spPr>
          <a:xfrm>
            <a:off x="318911" y="3950887"/>
            <a:ext cx="2652889" cy="2215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950" marR="100965" algn="ctr">
              <a:lnSpc>
                <a:spcPct val="113300"/>
              </a:lnSpc>
              <a:spcBef>
                <a:spcPts val="100"/>
              </a:spcBef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В РАМКАХ ПРОЕКТА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осуществятся: проведение </a:t>
            </a: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ГОЛОСОВАНИЙ, АНКЕТИРОВАНИЙ В СОЦ.СЕТЯХ, СБОР МНЕНИЙ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 (или) оценок граждан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E36AFA40-0DD9-4695-86AF-730B4C2A8A03}"/>
              </a:ext>
            </a:extLst>
          </p:cNvPr>
          <p:cNvSpPr/>
          <p:nvPr/>
        </p:nvSpPr>
        <p:spPr>
          <a:xfrm>
            <a:off x="1739888" y="210630"/>
            <a:ext cx="1486899" cy="1486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0CC0716D-D57E-4E09-B68F-60094155B40D}"/>
              </a:ext>
            </a:extLst>
          </p:cNvPr>
          <p:cNvSpPr txBox="1"/>
          <p:nvPr/>
        </p:nvSpPr>
        <p:spPr>
          <a:xfrm>
            <a:off x="9448730" y="4143464"/>
            <a:ext cx="2415540" cy="1130438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-635" algn="ctr">
              <a:lnSpc>
                <a:spcPts val="1730"/>
              </a:lnSpc>
              <a:spcBef>
                <a:spcPts val="315"/>
              </a:spcBef>
            </a:pPr>
            <a:r>
              <a:rPr lang="ru-RU" sz="1600" b="1" spc="-15" dirty="0">
                <a:latin typeface="Arial"/>
                <a:cs typeface="Arial"/>
              </a:rPr>
              <a:t>ВЫЯВЛЕНИЕ ЛИДЕРОВ ОБЩЕСТВЕННОГО МНЕНИЯ, по количеству голосов и решенных проблем.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83B7F99-7BFF-4341-B327-23C050C9D2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8" y="2118300"/>
            <a:ext cx="1822692" cy="158640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FEBA9B4-2122-4731-AD42-E1863BCF74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426" y="2608299"/>
            <a:ext cx="2491212" cy="103395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87636D1-FB1B-4CAB-B9A8-8BDCF6270D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1" r="20490"/>
          <a:stretch/>
        </p:blipFill>
        <p:spPr>
          <a:xfrm>
            <a:off x="9049016" y="2439005"/>
            <a:ext cx="3025070" cy="1691749"/>
          </a:xfrm>
          <a:prstGeom prst="rect">
            <a:avLst/>
          </a:prstGeom>
        </p:spPr>
      </p:pic>
      <p:sp>
        <p:nvSpPr>
          <p:cNvPr id="21" name="object 10">
            <a:extLst>
              <a:ext uri="{FF2B5EF4-FFF2-40B4-BE49-F238E27FC236}">
                <a16:creationId xmlns:a16="http://schemas.microsoft.com/office/drawing/2014/main" id="{D3983EFD-E656-4DAD-8C7E-0871DB903C27}"/>
              </a:ext>
            </a:extLst>
          </p:cNvPr>
          <p:cNvSpPr/>
          <p:nvPr/>
        </p:nvSpPr>
        <p:spPr>
          <a:xfrm>
            <a:off x="6436795" y="2131971"/>
            <a:ext cx="2246245" cy="1887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FC430-1836-448E-93A0-2B169C047ED5}"/>
              </a:ext>
            </a:extLst>
          </p:cNvPr>
          <p:cNvSpPr txBox="1"/>
          <p:nvPr/>
        </p:nvSpPr>
        <p:spPr>
          <a:xfrm>
            <a:off x="6520897" y="3950887"/>
            <a:ext cx="2129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ИНТЕГРАЦИЯ С СОЦИАЛЬНЫМИ СЕТЯМИ</a:t>
            </a:r>
          </a:p>
        </p:txBody>
      </p:sp>
    </p:spTree>
    <p:extLst>
      <p:ext uri="{BB962C8B-B14F-4D97-AF65-F5344CB8AC3E}">
        <p14:creationId xmlns:p14="http://schemas.microsoft.com/office/powerpoint/2010/main" val="3800716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A6DDBAB-4B79-40C0-8922-D565B7E2497A}"/>
              </a:ext>
            </a:extLst>
          </p:cNvPr>
          <p:cNvSpPr/>
          <p:nvPr/>
        </p:nvSpPr>
        <p:spPr>
          <a:xfrm>
            <a:off x="241169" y="2007597"/>
            <a:ext cx="3886200" cy="2031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Проект «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Лидер общественного мнения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» будет создан как площадка для проведения среди различных групп людей, голосований в электронной форме по вопросам регионального развития.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66A351-B03A-488A-938C-6637FBEE62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23" y="315159"/>
            <a:ext cx="1822692" cy="15864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BCDB0C-D018-4FFB-B10B-7D6B36CFC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19087"/>
            <a:ext cx="2895600" cy="120178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CB00581-E2C6-4BA7-9376-B5AABEF75FC5}"/>
              </a:ext>
            </a:extLst>
          </p:cNvPr>
          <p:cNvSpPr/>
          <p:nvPr/>
        </p:nvSpPr>
        <p:spPr>
          <a:xfrm>
            <a:off x="1066800" y="4525646"/>
            <a:ext cx="9982200" cy="17543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Проект «Лидер общественного мнения» будет интегрирован с социальными сетями, в которых будет предоставлена возможность пройти анкетирование по вопросам улучшения жизни граждан. После чего, система генерирует перечень актуальных проблем, выводя их на платформу. Далее гражданин, может выбрать ту или иную проблему и предложить концепт ее решения на платформе. Граждане голосуют за предложенные решения, тем самым выбирая лидера общественного мнения.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861405B-5750-4176-BCF6-38BD6F2C6A29}"/>
              </a:ext>
            </a:extLst>
          </p:cNvPr>
          <p:cNvSpPr/>
          <p:nvPr/>
        </p:nvSpPr>
        <p:spPr>
          <a:xfrm>
            <a:off x="7315200" y="1730599"/>
            <a:ext cx="4648200" cy="25853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Проект «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Лидер общественного мнения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» — площадка для проведения открытых референдумов в электронной форме. Проект позволит проводить общегородские и локальные голосования по широкому спектру тем. Голосования стали еще прозрачнее: любой желающий может в реальном времени следить за их результатами.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709F44A6-8C19-41C8-956D-89DBFA0BA3C1}"/>
              </a:ext>
            </a:extLst>
          </p:cNvPr>
          <p:cNvSpPr/>
          <p:nvPr/>
        </p:nvSpPr>
        <p:spPr>
          <a:xfrm>
            <a:off x="4724400" y="2637820"/>
            <a:ext cx="2246245" cy="1887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2004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2A5A3BE-E5C7-46AA-9F0C-2E130D337989}"/>
              </a:ext>
            </a:extLst>
          </p:cNvPr>
          <p:cNvSpPr/>
          <p:nvPr/>
        </p:nvSpPr>
        <p:spPr>
          <a:xfrm>
            <a:off x="228600" y="228600"/>
            <a:ext cx="3352800" cy="381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/>
              <a:t>Одной из ключевых целей социальной политики является повышение качества</a:t>
            </a:r>
          </a:p>
          <a:p>
            <a:r>
              <a:rPr lang="ru-RU" dirty="0"/>
              <a:t>жизни населения, что подразумевает обеспечение доступных и качественных</a:t>
            </a:r>
          </a:p>
          <a:p>
            <a:r>
              <a:rPr lang="ru-RU" dirty="0"/>
              <a:t>образовательных услуг, медицинской помощи, жилищно-коммунальных и других </a:t>
            </a:r>
            <a:r>
              <a:rPr lang="ru-RU" dirty="0" err="1"/>
              <a:t>услугдля</a:t>
            </a:r>
            <a:r>
              <a:rPr lang="ru-RU" dirty="0"/>
              <a:t> населения;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812D98-BDCC-4AF3-B856-7683B246A5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3" y="1999358"/>
            <a:ext cx="4409490" cy="331444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3DC2FFC-0B27-436C-8FB1-ADA27EC35F1D}"/>
              </a:ext>
            </a:extLst>
          </p:cNvPr>
          <p:cNvSpPr/>
          <p:nvPr/>
        </p:nvSpPr>
        <p:spPr>
          <a:xfrm>
            <a:off x="3934957" y="2976742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Таким образом, оценку эффективности социальных проектов предлагается</a:t>
            </a:r>
          </a:p>
          <a:p>
            <a:pPr algn="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проводить на основании анализа изменения качества жизни населения.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8E306DD-A58B-4604-841E-66B7631FF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041" y="5159588"/>
            <a:ext cx="10210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Экономический эффект от внедрения средств автоматизации может быть лишь косвенным, так как внедренные средства автоматизации не являются прямым источником дохода, а являются либо вспомогательным средством организации получения прибыли, либо помогают минимизировать затраты.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928011C-386A-4B03-BCB5-00C8234CD4A3}"/>
              </a:ext>
            </a:extLst>
          </p:cNvPr>
          <p:cNvSpPr/>
          <p:nvPr/>
        </p:nvSpPr>
        <p:spPr>
          <a:xfrm>
            <a:off x="542041" y="1098247"/>
            <a:ext cx="10210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Одной из ключевых целей проекта «Лидер общественного мнения» является повышение качества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жизни населения, что подразумевает обеспечение доступных и качественных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образовательных услуг, медицинской помощи, жилищно-коммунальных и других услуг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для населения;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6DD5A9B-536A-424C-B1A0-59B02586749F}"/>
              </a:ext>
            </a:extLst>
          </p:cNvPr>
          <p:cNvSpPr/>
          <p:nvPr/>
        </p:nvSpPr>
        <p:spPr>
          <a:xfrm>
            <a:off x="2057400" y="323672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Социально-экономическая эффективность проекта</a:t>
            </a:r>
            <a:endParaRPr lang="ru-RU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878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1170B-DC7C-4F15-A285-14A44B1F7FCD}"/>
              </a:ext>
            </a:extLst>
          </p:cNvPr>
          <p:cNvSpPr txBox="1"/>
          <p:nvPr/>
        </p:nvSpPr>
        <p:spPr>
          <a:xfrm>
            <a:off x="2209800" y="457200"/>
            <a:ext cx="7336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СОСТАВ ПРОЕКТА «ЛИДЕР ОБЩЕСТВЕННОГО МНЕНИЯ»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E20A91-DE0B-4CDF-9A9A-174D7793C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90600"/>
            <a:ext cx="9915525" cy="5286375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BBC901-5282-4CFE-A8C7-1E6FB837F6DE}"/>
              </a:ext>
            </a:extLst>
          </p:cNvPr>
          <p:cNvSpPr/>
          <p:nvPr/>
        </p:nvSpPr>
        <p:spPr>
          <a:xfrm>
            <a:off x="4572000" y="2971800"/>
            <a:ext cx="838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D72A98F-8FDF-4D9E-B409-471F5B34E73A}"/>
              </a:ext>
            </a:extLst>
          </p:cNvPr>
          <p:cNvSpPr/>
          <p:nvPr/>
        </p:nvSpPr>
        <p:spPr>
          <a:xfrm>
            <a:off x="9982200" y="3200400"/>
            <a:ext cx="838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E01A924-0B0D-4A64-8E78-DDCD5760A86A}"/>
              </a:ext>
            </a:extLst>
          </p:cNvPr>
          <p:cNvSpPr/>
          <p:nvPr/>
        </p:nvSpPr>
        <p:spPr>
          <a:xfrm>
            <a:off x="4495800" y="5638800"/>
            <a:ext cx="838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9E5E4F2-A4BD-461F-B72E-91E6665EFC4D}"/>
              </a:ext>
            </a:extLst>
          </p:cNvPr>
          <p:cNvSpPr/>
          <p:nvPr/>
        </p:nvSpPr>
        <p:spPr>
          <a:xfrm>
            <a:off x="9753600" y="5602026"/>
            <a:ext cx="838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03DD846-6D5D-4F47-A5FF-E04D4584300C}"/>
              </a:ext>
            </a:extLst>
          </p:cNvPr>
          <p:cNvSpPr/>
          <p:nvPr/>
        </p:nvSpPr>
        <p:spPr>
          <a:xfrm>
            <a:off x="1752600" y="4267200"/>
            <a:ext cx="2362200" cy="990600"/>
          </a:xfrm>
          <a:prstGeom prst="rect">
            <a:avLst/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Магазин наград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0739F17-33C6-4FDB-BC13-F8C3E21129EE}"/>
              </a:ext>
            </a:extLst>
          </p:cNvPr>
          <p:cNvSpPr/>
          <p:nvPr/>
        </p:nvSpPr>
        <p:spPr>
          <a:xfrm>
            <a:off x="1676400" y="1447800"/>
            <a:ext cx="2667000" cy="1143000"/>
          </a:xfrm>
          <a:prstGeom prst="rect">
            <a:avLst/>
          </a:prstGeom>
          <a:solidFill>
            <a:srgbClr val="C0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Веб-портал, адаптивен для мобильных устройств</a:t>
            </a:r>
          </a:p>
        </p:txBody>
      </p:sp>
    </p:spTree>
    <p:extLst>
      <p:ext uri="{BB962C8B-B14F-4D97-AF65-F5344CB8AC3E}">
        <p14:creationId xmlns:p14="http://schemas.microsoft.com/office/powerpoint/2010/main" val="409275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2A5A3BE-E5C7-46AA-9F0C-2E130D337989}"/>
              </a:ext>
            </a:extLst>
          </p:cNvPr>
          <p:cNvSpPr/>
          <p:nvPr/>
        </p:nvSpPr>
        <p:spPr>
          <a:xfrm>
            <a:off x="228600" y="228600"/>
            <a:ext cx="3352800" cy="381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679AD-CDF5-492D-B161-1CD1B1BA9D03}"/>
              </a:ext>
            </a:extLst>
          </p:cNvPr>
          <p:cNvSpPr txBox="1"/>
          <p:nvPr/>
        </p:nvSpPr>
        <p:spPr>
          <a:xfrm>
            <a:off x="2133600" y="304800"/>
            <a:ext cx="7196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Архитектура программного обеспечения проекта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3348CD4-C885-44F2-80BE-0E0CC263E1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1339"/>
            <a:ext cx="1981200" cy="1485900"/>
          </a:xfrm>
          <a:prstGeom prst="ellipse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7FA02FE-C5AE-4AAC-B5EA-B8CD1D09287D}"/>
              </a:ext>
            </a:extLst>
          </p:cNvPr>
          <p:cNvSpPr/>
          <p:nvPr/>
        </p:nvSpPr>
        <p:spPr>
          <a:xfrm>
            <a:off x="533400" y="2446021"/>
            <a:ext cx="11049000" cy="5715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Взаимодействие с системой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689AD1C-9701-41F5-BD45-9E4D20EA16D9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6057900" y="2137239"/>
            <a:ext cx="0" cy="3087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A03E967-365B-47FB-ABCE-08392F2660C3}"/>
              </a:ext>
            </a:extLst>
          </p:cNvPr>
          <p:cNvSpPr txBox="1"/>
          <p:nvPr/>
        </p:nvSpPr>
        <p:spPr>
          <a:xfrm>
            <a:off x="2302797" y="3175253"/>
            <a:ext cx="3429000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/>
              <a:t>Сайт – отображение данных ( </a:t>
            </a:r>
            <a:r>
              <a:rPr lang="en-US" dirty="0"/>
              <a:t> HTML, Bootstrap, CCS</a:t>
            </a:r>
            <a:r>
              <a:rPr lang="ru-RU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115C08-A2F8-43C9-95C4-86BBD7E3D56B}"/>
              </a:ext>
            </a:extLst>
          </p:cNvPr>
          <p:cNvSpPr txBox="1"/>
          <p:nvPr/>
        </p:nvSpPr>
        <p:spPr>
          <a:xfrm>
            <a:off x="6141059" y="3189812"/>
            <a:ext cx="3642151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dirty="0"/>
              <a:t>Интеграция с социальными сетями</a:t>
            </a:r>
          </a:p>
          <a:p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7BF22A6-2354-4A17-947A-67A6586F7B45}"/>
              </a:ext>
            </a:extLst>
          </p:cNvPr>
          <p:cNvSpPr/>
          <p:nvPr/>
        </p:nvSpPr>
        <p:spPr>
          <a:xfrm>
            <a:off x="2330737" y="4378701"/>
            <a:ext cx="7530526" cy="453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Обмен запросами и данными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FCCF687-2037-4DDC-9C3F-334FD431B76F}"/>
              </a:ext>
            </a:extLst>
          </p:cNvPr>
          <p:cNvSpPr/>
          <p:nvPr/>
        </p:nvSpPr>
        <p:spPr>
          <a:xfrm>
            <a:off x="1913465" y="5627203"/>
            <a:ext cx="8297336" cy="453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Получение и сохранение данных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7CE6A8-58E4-46B2-9BB3-74C8B3F34D3B}"/>
              </a:ext>
            </a:extLst>
          </p:cNvPr>
          <p:cNvSpPr txBox="1"/>
          <p:nvPr/>
        </p:nvSpPr>
        <p:spPr>
          <a:xfrm>
            <a:off x="2438400" y="4944065"/>
            <a:ext cx="7239000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/>
              <a:t>Сервер системы «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ЛИДЕР ОБЩЕСТВЕННОГО МНЕНИЯ</a:t>
            </a:r>
            <a:r>
              <a:rPr lang="ru-RU" dirty="0"/>
              <a:t>» - обработка данных</a:t>
            </a:r>
            <a:r>
              <a:rPr lang="en-US" dirty="0"/>
              <a:t>(PHP)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50ADBB-0B7A-4AD8-B7B7-6C87798FCC70}"/>
              </a:ext>
            </a:extLst>
          </p:cNvPr>
          <p:cNvSpPr txBox="1"/>
          <p:nvPr/>
        </p:nvSpPr>
        <p:spPr>
          <a:xfrm>
            <a:off x="1913465" y="6193121"/>
            <a:ext cx="9098837" cy="3693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dirty="0"/>
              <a:t>База данных системы «ЛИДЕР ОБЩЕСТВЕННОГО МНЕНИЯ» </a:t>
            </a:r>
            <a:r>
              <a:rPr lang="en-US" dirty="0"/>
              <a:t>API – </a:t>
            </a:r>
            <a:r>
              <a:rPr lang="ru-RU" dirty="0"/>
              <a:t>хранение данных</a:t>
            </a:r>
            <a:r>
              <a:rPr lang="en-US" dirty="0"/>
              <a:t>(MySQL)</a:t>
            </a:r>
            <a:endParaRPr lang="ru-RU" dirty="0"/>
          </a:p>
        </p:txBody>
      </p:sp>
      <p:cxnSp>
        <p:nvCxnSpPr>
          <p:cNvPr id="21" name="Соединитель: уступ 20">
            <a:extLst>
              <a:ext uri="{FF2B5EF4-FFF2-40B4-BE49-F238E27FC236}">
                <a16:creationId xmlns:a16="http://schemas.microsoft.com/office/drawing/2014/main" id="{BD353982-47F8-420B-A8CA-22201EFB4283}"/>
              </a:ext>
            </a:extLst>
          </p:cNvPr>
          <p:cNvCxnSpPr>
            <a:cxnSpLocks/>
            <a:endCxn id="17" idx="1"/>
          </p:cNvCxnSpPr>
          <p:nvPr/>
        </p:nvCxnSpPr>
        <p:spPr>
          <a:xfrm rot="10800000" flipV="1">
            <a:off x="2330738" y="2286000"/>
            <a:ext cx="3727163" cy="2319430"/>
          </a:xfrm>
          <a:prstGeom prst="bentConnector3">
            <a:avLst>
              <a:gd name="adj1" fmla="val 15560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586BF89B-DC6B-4834-9B9B-4B21FF591D64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096000" y="3821584"/>
            <a:ext cx="0" cy="5571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29F37888-BCC6-483C-913D-EF0699F2387A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6057900" y="5590396"/>
            <a:ext cx="4233" cy="368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785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2A5A3BE-E5C7-46AA-9F0C-2E130D337989}"/>
              </a:ext>
            </a:extLst>
          </p:cNvPr>
          <p:cNvSpPr/>
          <p:nvPr/>
        </p:nvSpPr>
        <p:spPr>
          <a:xfrm>
            <a:off x="379138" y="122889"/>
            <a:ext cx="3352800" cy="381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895E9-064D-45A1-AC69-4CBFE5AA49FB}"/>
              </a:ext>
            </a:extLst>
          </p:cNvPr>
          <p:cNvSpPr txBox="1"/>
          <p:nvPr/>
        </p:nvSpPr>
        <p:spPr>
          <a:xfrm>
            <a:off x="1447800" y="285782"/>
            <a:ext cx="4912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Реализация решения: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29AD47-FD58-495D-B69D-C4299EA19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12" y="1214437"/>
            <a:ext cx="4134273" cy="2447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750C38-A986-4206-9BB0-F90C7F1120BD}"/>
              </a:ext>
            </a:extLst>
          </p:cNvPr>
          <p:cNvSpPr txBox="1"/>
          <p:nvPr/>
        </p:nvSpPr>
        <p:spPr>
          <a:xfrm>
            <a:off x="4916730" y="1300855"/>
            <a:ext cx="6398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Предполагаемые сроки внедрения: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BA3F8-C260-4523-9694-E7ADF9BAAC19}"/>
              </a:ext>
            </a:extLst>
          </p:cNvPr>
          <p:cNvSpPr txBox="1"/>
          <p:nvPr/>
        </p:nvSpPr>
        <p:spPr>
          <a:xfrm>
            <a:off x="5791200" y="2066405"/>
            <a:ext cx="4494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Запуск версии:  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-4 месяца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8BAB93-F8E8-43E3-8BD9-AA86FF0AED9A}"/>
                  </a:ext>
                </a:extLst>
              </p:cNvPr>
              <p:cNvSpPr txBox="1"/>
              <p:nvPr/>
            </p:nvSpPr>
            <p:spPr>
              <a:xfrm>
                <a:off x="8038514" y="2112571"/>
                <a:ext cx="45877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8BAB93-F8E8-43E3-8BD9-AA86FF0AE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514" y="2112571"/>
                <a:ext cx="4587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EC05386-CE15-4F24-A469-74769FCF5440}"/>
              </a:ext>
            </a:extLst>
          </p:cNvPr>
          <p:cNvSpPr/>
          <p:nvPr/>
        </p:nvSpPr>
        <p:spPr>
          <a:xfrm>
            <a:off x="1920044" y="3662362"/>
            <a:ext cx="4440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Предполагаемая стоимость внедрения: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3ECA23-2F52-4E07-8360-59BCA767F1F6}"/>
                  </a:ext>
                </a:extLst>
              </p:cNvPr>
              <p:cNvSpPr txBox="1"/>
              <p:nvPr/>
            </p:nvSpPr>
            <p:spPr>
              <a:xfrm>
                <a:off x="3019017" y="4102566"/>
                <a:ext cx="16764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40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sz="2400" dirty="0"/>
                  <a:t> ₽</a:t>
                </a:r>
                <a:r>
                  <a:rPr lang="en-US" sz="2400" dirty="0"/>
                  <a:t> </a:t>
                </a:r>
                <a:r>
                  <a:rPr lang="ru-RU" sz="2400" dirty="0"/>
                  <a:t>343</a:t>
                </a:r>
                <a:r>
                  <a:rPr lang="en-US" sz="2400" dirty="0"/>
                  <a:t> </a:t>
                </a:r>
                <a:r>
                  <a:rPr lang="ru-RU" sz="2400" dirty="0"/>
                  <a:t>812</a:t>
                </a:r>
                <a:r>
                  <a:rPr lang="en-US" sz="2400" dirty="0"/>
                  <a:t> </a:t>
                </a:r>
                <a:endParaRPr lang="ru-RU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3ECA23-2F52-4E07-8360-59BCA767F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017" y="4102566"/>
                <a:ext cx="1676400" cy="369332"/>
              </a:xfrm>
              <a:prstGeom prst="rect">
                <a:avLst/>
              </a:prstGeom>
              <a:blipFill>
                <a:blip r:embed="rId4"/>
                <a:stretch>
                  <a:fillRect l="-4000" t="-26230" r="-1091" b="-475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1ACCF9-98A7-4090-8529-65863AC7CF18}"/>
                  </a:ext>
                </a:extLst>
              </p:cNvPr>
              <p:cNvSpPr txBox="1"/>
              <p:nvPr/>
            </p:nvSpPr>
            <p:spPr>
              <a:xfrm>
                <a:off x="2383274" y="4678532"/>
                <a:ext cx="236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Backend 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dirty="0"/>
                  <a:t> ₽</a:t>
                </a:r>
                <a:r>
                  <a:rPr lang="en-US" dirty="0"/>
                  <a:t> 68 762</a:t>
                </a:r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1ACCF9-98A7-4090-8529-65863AC7C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274" y="4678532"/>
                <a:ext cx="2362200" cy="369332"/>
              </a:xfrm>
              <a:prstGeom prst="rect">
                <a:avLst/>
              </a:prstGeom>
              <a:blipFill>
                <a:blip r:embed="rId5"/>
                <a:stretch>
                  <a:fillRect l="-2326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F5AEEE-AE70-4796-82FD-F784D3B9C560}"/>
                  </a:ext>
                </a:extLst>
              </p:cNvPr>
              <p:cNvSpPr txBox="1"/>
              <p:nvPr/>
            </p:nvSpPr>
            <p:spPr>
              <a:xfrm>
                <a:off x="2369630" y="5110930"/>
                <a:ext cx="27837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Interface Design 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dirty="0"/>
                  <a:t> ₽</a:t>
                </a:r>
                <a:r>
                  <a:rPr lang="en-US" dirty="0"/>
                  <a:t> </a:t>
                </a:r>
                <a:r>
                  <a:rPr lang="en-US" i="1" dirty="0"/>
                  <a:t>34 381</a:t>
                </a:r>
                <a:endParaRPr lang="ru-RU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F5AEEE-AE70-4796-82FD-F784D3B9C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630" y="5110930"/>
                <a:ext cx="2783711" cy="369332"/>
              </a:xfrm>
              <a:prstGeom prst="rect">
                <a:avLst/>
              </a:prstGeom>
              <a:blipFill>
                <a:blip r:embed="rId6"/>
                <a:stretch>
                  <a:fillRect l="-1974" t="-8197" r="-1316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6151D4-100B-4249-B44F-A94103D0C48C}"/>
                  </a:ext>
                </a:extLst>
              </p:cNvPr>
              <p:cNvSpPr txBox="1"/>
              <p:nvPr/>
            </p:nvSpPr>
            <p:spPr>
              <a:xfrm>
                <a:off x="2383274" y="5498236"/>
                <a:ext cx="22955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Frontend 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dirty="0"/>
                  <a:t> ₽ 137 000</a:t>
                </a:r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6151D4-100B-4249-B44F-A94103D0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274" y="5498236"/>
                <a:ext cx="2295500" cy="369332"/>
              </a:xfrm>
              <a:prstGeom prst="rect">
                <a:avLst/>
              </a:prstGeom>
              <a:blipFill>
                <a:blip r:embed="rId7"/>
                <a:stretch>
                  <a:fillRect l="-2387" t="-9836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526D948-5154-459C-BEDD-390A189BE363}"/>
                  </a:ext>
                </a:extLst>
              </p:cNvPr>
              <p:cNvSpPr txBox="1"/>
              <p:nvPr/>
            </p:nvSpPr>
            <p:spPr>
              <a:xfrm>
                <a:off x="2369630" y="5844159"/>
                <a:ext cx="30950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Гарантия качества 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dirty="0"/>
                  <a:t> ₽ 41 200</a:t>
                </a:r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526D948-5154-459C-BEDD-390A189BE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630" y="5844159"/>
                <a:ext cx="3095078" cy="369332"/>
              </a:xfrm>
              <a:prstGeom prst="rect">
                <a:avLst/>
              </a:prstGeom>
              <a:blipFill>
                <a:blip r:embed="rId8"/>
                <a:stretch>
                  <a:fillRect l="-1775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F84390-4E3D-4833-A851-BB3168794697}"/>
                  </a:ext>
                </a:extLst>
              </p:cNvPr>
              <p:cNvSpPr txBox="1"/>
              <p:nvPr/>
            </p:nvSpPr>
            <p:spPr>
              <a:xfrm>
                <a:off x="2371490" y="6279804"/>
                <a:ext cx="34966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/>
                  <a:t>Управление проектом 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dirty="0"/>
                  <a:t> ₽ 62 469</a:t>
                </a:r>
                <a:r>
                  <a:rPr lang="en-US" dirty="0"/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F84390-4E3D-4833-A851-BB3168794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490" y="6279804"/>
                <a:ext cx="3496663" cy="369332"/>
              </a:xfrm>
              <a:prstGeom prst="rect">
                <a:avLst/>
              </a:prstGeom>
              <a:blipFill>
                <a:blip r:embed="rId9"/>
                <a:stretch>
                  <a:fillRect l="-1394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326A065-99F0-43E6-B708-02CE2A08A4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056458"/>
            <a:ext cx="3592678" cy="359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2A5A3BE-E5C7-46AA-9F0C-2E130D337989}"/>
              </a:ext>
            </a:extLst>
          </p:cNvPr>
          <p:cNvSpPr/>
          <p:nvPr/>
        </p:nvSpPr>
        <p:spPr>
          <a:xfrm>
            <a:off x="228600" y="228600"/>
            <a:ext cx="3352800" cy="381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614AD5D-B5AE-4264-BA9A-59DCA50BFAC4}"/>
              </a:ext>
            </a:extLst>
          </p:cNvPr>
          <p:cNvSpPr/>
          <p:nvPr/>
        </p:nvSpPr>
        <p:spPr>
          <a:xfrm>
            <a:off x="457200" y="381000"/>
            <a:ext cx="11277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Для отображения всех отношений, которые возникают между актерами, а также различными вариантами использования была разработана диаграмма вариантов использования UML. Главная ее задача - осуществлять собой полноценное средство, при помощи которого заказчик, конечный пользователь или же разработчик сможет совместно обсуждать поведение и функциональность определенной системы. </a:t>
            </a:r>
            <a:endParaRPr lang="ru-RU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9DCC61-6989-4D8F-847E-813C6DFB4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14" y="2514600"/>
            <a:ext cx="1165678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73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1265</TotalTime>
  <Words>682</Words>
  <Application>Microsoft Office PowerPoint</Application>
  <PresentationFormat>Широкоэкранный</PresentationFormat>
  <Paragraphs>79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Montserrat</vt:lpstr>
      <vt:lpstr>Times New Roman</vt:lpstr>
      <vt:lpstr>Office Theme</vt:lpstr>
      <vt:lpstr>Презентация PowerPoint</vt:lpstr>
      <vt:lpstr>- Низкая вовлеченность граждан; - Невысокий уровень доверия граждан к государству; - Отсутствие единой площадки (форума) для обсуждения насущных вопросов; - Сложность регистрации на государственных ресурсах и формировании инициативы; - Отсутствие возможности использования существующих учетных записей граждан(социальные сети); - Недостаточная информативность граждан;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Интегрированная  образовательная  онлайн платформа  АНО "ФИРОН"</dc:title>
  <dc:creator>Сальма</dc:creator>
  <cp:lastModifiedBy>Евгения Мушкетова</cp:lastModifiedBy>
  <cp:revision>136</cp:revision>
  <dcterms:created xsi:type="dcterms:W3CDTF">2020-04-16T01:17:05Z</dcterms:created>
  <dcterms:modified xsi:type="dcterms:W3CDTF">2020-06-05T20:07:44Z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